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7"/>
    <p:sldId id="257" r:id="rId38"/>
    <p:sldId id="258" r:id="rId39"/>
    <p:sldId id="259" r:id="rId40"/>
    <p:sldId id="260" r:id="rId41"/>
    <p:sldId id="261" r:id="rId42"/>
    <p:sldId id="262" r:id="rId43"/>
    <p:sldId id="263" r:id="rId44"/>
    <p:sldId id="264" r:id="rId45"/>
    <p:sldId id="265" r:id="rId46"/>
    <p:sldId id="266" r:id="rId47"/>
    <p:sldId id="267"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hrikhand" charset="1" panose="02000000000000000000"/>
      <p:regular r:id="rId10"/>
    </p:embeddedFont>
    <p:embeddedFont>
      <p:font typeface="Barriecito" charset="1" panose="00000500000000000000"/>
      <p:regular r:id="rId11"/>
    </p:embeddedFont>
    <p:embeddedFont>
      <p:font typeface="Gagalin" charset="1" panose="00000500000000000000"/>
      <p:regular r:id="rId12"/>
    </p:embeddedFont>
    <p:embeddedFont>
      <p:font typeface="Genty" charset="1" panose="00000500000000000000"/>
      <p:regular r:id="rId13"/>
    </p:embeddedFont>
    <p:embeddedFont>
      <p:font typeface="Ahsing" charset="1" panose="00000000000000000000"/>
      <p:regular r:id="rId14"/>
    </p:embeddedFont>
    <p:embeddedFont>
      <p:font typeface="Cloud Soft" charset="1" panose="02000000000000000000"/>
      <p:regular r:id="rId15"/>
    </p:embeddedFont>
    <p:embeddedFont>
      <p:font typeface="Cloud Soft Bold" charset="1" panose="02000000000000000000"/>
      <p:regular r:id="rId16"/>
    </p:embeddedFont>
    <p:embeddedFont>
      <p:font typeface="Cloud Soft Italics" charset="1" panose="02000000000000000000"/>
      <p:regular r:id="rId17"/>
    </p:embeddedFont>
    <p:embeddedFont>
      <p:font typeface="Cloud Soft Bold Italics" charset="1" panose="02000000000000000000"/>
      <p:regular r:id="rId18"/>
    </p:embeddedFont>
    <p:embeddedFont>
      <p:font typeface="Cloud Soft Thin" charset="1" panose="02000000000000000000"/>
      <p:regular r:id="rId19"/>
    </p:embeddedFont>
    <p:embeddedFont>
      <p:font typeface="Cloud Soft Thin Italics" charset="1" panose="02000000000000000000"/>
      <p:regular r:id="rId20"/>
    </p:embeddedFont>
    <p:embeddedFont>
      <p:font typeface="Cloud Soft Light" charset="1" panose="02000000000000000000"/>
      <p:regular r:id="rId21"/>
    </p:embeddedFont>
    <p:embeddedFont>
      <p:font typeface="Cloud Soft Light Italics" charset="1" panose="02000000000000000000"/>
      <p:regular r:id="rId22"/>
    </p:embeddedFont>
    <p:embeddedFont>
      <p:font typeface="Cloud Soft Semi-Bold" charset="1" panose="02000000000000000000"/>
      <p:regular r:id="rId23"/>
    </p:embeddedFont>
    <p:embeddedFont>
      <p:font typeface="Cloud Soft Semi-Bold Italics" charset="1" panose="02000000000000000000"/>
      <p:regular r:id="rId24"/>
    </p:embeddedFont>
    <p:embeddedFont>
      <p:font typeface="Open Sans" charset="1" panose="00000000000000000000"/>
      <p:regular r:id="rId25"/>
    </p:embeddedFont>
    <p:embeddedFont>
      <p:font typeface="Open Sans Bold" charset="1" panose="00000000000000000000"/>
      <p:regular r:id="rId26"/>
    </p:embeddedFont>
    <p:embeddedFont>
      <p:font typeface="Open Sans Italics" charset="1" panose="00000000000000000000"/>
      <p:regular r:id="rId27"/>
    </p:embeddedFont>
    <p:embeddedFont>
      <p:font typeface="Open Sans Bold Italics" charset="1" panose="00000000000000000000"/>
      <p:regular r:id="rId28"/>
    </p:embeddedFont>
    <p:embeddedFont>
      <p:font typeface="Open Sans Light" charset="1" panose="00000000000000000000"/>
      <p:regular r:id="rId29"/>
    </p:embeddedFont>
    <p:embeddedFont>
      <p:font typeface="Open Sans Light Italics" charset="1" panose="00000000000000000000"/>
      <p:regular r:id="rId30"/>
    </p:embeddedFont>
    <p:embeddedFont>
      <p:font typeface="Open Sans Medium" charset="1" panose="00000000000000000000"/>
      <p:regular r:id="rId31"/>
    </p:embeddedFont>
    <p:embeddedFont>
      <p:font typeface="Open Sans Medium Italics" charset="1" panose="00000000000000000000"/>
      <p:regular r:id="rId32"/>
    </p:embeddedFont>
    <p:embeddedFont>
      <p:font typeface="Open Sans Semi-Bold" charset="1" panose="00000000000000000000"/>
      <p:regular r:id="rId33"/>
    </p:embeddedFont>
    <p:embeddedFont>
      <p:font typeface="Open Sans Semi-Bold Italics" charset="1" panose="00000000000000000000"/>
      <p:regular r:id="rId34"/>
    </p:embeddedFont>
    <p:embeddedFont>
      <p:font typeface="Open Sans Ultra-Bold" charset="1" panose="00000000000000000000"/>
      <p:regular r:id="rId35"/>
    </p:embeddedFont>
    <p:embeddedFont>
      <p:font typeface="Open Sans Ultra-Bold Italics" charset="1" panose="000000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slides/slide1.xml" Type="http://schemas.openxmlformats.org/officeDocument/2006/relationships/slide"/><Relationship Id="rId38" Target="slides/slide2.xml" Type="http://schemas.openxmlformats.org/officeDocument/2006/relationships/slide"/><Relationship Id="rId39" Target="slides/slide3.xml" Type="http://schemas.openxmlformats.org/officeDocument/2006/relationships/slide"/><Relationship Id="rId4" Target="theme/theme1.xml" Type="http://schemas.openxmlformats.org/officeDocument/2006/relationships/theme"/><Relationship Id="rId40" Target="slides/slide4.xml" Type="http://schemas.openxmlformats.org/officeDocument/2006/relationships/slide"/><Relationship Id="rId41" Target="slides/slide5.xml" Type="http://schemas.openxmlformats.org/officeDocument/2006/relationships/slide"/><Relationship Id="rId42" Target="slides/slide6.xml" Type="http://schemas.openxmlformats.org/officeDocument/2006/relationships/slide"/><Relationship Id="rId43" Target="slides/slide7.xml" Type="http://schemas.openxmlformats.org/officeDocument/2006/relationships/slide"/><Relationship Id="rId44" Target="slides/slide8.xml" Type="http://schemas.openxmlformats.org/officeDocument/2006/relationships/slide"/><Relationship Id="rId45" Target="slides/slide9.xml" Type="http://schemas.openxmlformats.org/officeDocument/2006/relationships/slide"/><Relationship Id="rId46" Target="slides/slide10.xml" Type="http://schemas.openxmlformats.org/officeDocument/2006/relationships/slide"/><Relationship Id="rId47" Target="slides/slide11.xml" Type="http://schemas.openxmlformats.org/officeDocument/2006/relationships/slide"/><Relationship Id="rId48" Target="slides/slide12.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6.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7.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1.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2.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3.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4.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5.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png" Type="http://schemas.openxmlformats.org/officeDocument/2006/relationships/image"/><Relationship Id="rId11" Target="../media/image28.svg" Type="http://schemas.openxmlformats.org/officeDocument/2006/relationships/image"/><Relationship Id="rId12" Target="../media/image29.png" Type="http://schemas.openxmlformats.org/officeDocument/2006/relationships/image"/><Relationship Id="rId13" Target="../media/image30.svg" Type="http://schemas.openxmlformats.org/officeDocument/2006/relationships/image"/><Relationship Id="rId14" Target="../media/image35.png" Type="http://schemas.openxmlformats.org/officeDocument/2006/relationships/image"/><Relationship Id="rId2" Target="../media/image23.png" Type="http://schemas.openxmlformats.org/officeDocument/2006/relationships/image"/><Relationship Id="rId3" Target="../media/image24.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25.png" Type="http://schemas.openxmlformats.org/officeDocument/2006/relationships/image"/><Relationship Id="rId9" Target="../media/image2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sp>
        <p:nvSpPr>
          <p:cNvPr name="Freeform 2" id="2"/>
          <p:cNvSpPr/>
          <p:nvPr/>
        </p:nvSpPr>
        <p:spPr>
          <a:xfrm flipH="false" flipV="false" rot="0">
            <a:off x="-511367" y="-792760"/>
            <a:ext cx="19274853" cy="11789122"/>
          </a:xfrm>
          <a:custGeom>
            <a:avLst/>
            <a:gdLst/>
            <a:ahLst/>
            <a:cxnLst/>
            <a:rect r="r" b="b" t="t" l="l"/>
            <a:pathLst>
              <a:path h="11789122" w="19274853">
                <a:moveTo>
                  <a:pt x="0" y="0"/>
                </a:moveTo>
                <a:lnTo>
                  <a:pt x="19274853" y="0"/>
                </a:lnTo>
                <a:lnTo>
                  <a:pt x="19274853" y="11789122"/>
                </a:lnTo>
                <a:lnTo>
                  <a:pt x="0" y="11789122"/>
                </a:lnTo>
                <a:lnTo>
                  <a:pt x="0" y="0"/>
                </a:lnTo>
                <a:close/>
              </a:path>
            </a:pathLst>
          </a:custGeom>
          <a:blipFill>
            <a:blip r:embed="rId2">
              <a:alphaModFix amt="7999"/>
              <a:extLst>
                <a:ext uri="{96DAC541-7B7A-43D3-8B79-37D633B846F1}">
                  <asvg:svgBlip xmlns:asvg="http://schemas.microsoft.com/office/drawing/2016/SVG/main" r:embed="rId3"/>
                </a:ext>
              </a:extLst>
            </a:blip>
            <a:stretch>
              <a:fillRect l="-12657" t="-50982" r="-11420" b="-51882"/>
            </a:stretch>
          </a:blipFill>
        </p:spPr>
      </p:sp>
      <p:grpSp>
        <p:nvGrpSpPr>
          <p:cNvPr name="Group 3" id="3"/>
          <p:cNvGrpSpPr/>
          <p:nvPr/>
        </p:nvGrpSpPr>
        <p:grpSpPr>
          <a:xfrm rot="0">
            <a:off x="2021825" y="2605115"/>
            <a:ext cx="9701371" cy="2827511"/>
            <a:chOff x="0" y="0"/>
            <a:chExt cx="2386185" cy="695465"/>
          </a:xfrm>
        </p:grpSpPr>
        <p:sp>
          <p:nvSpPr>
            <p:cNvPr name="Freeform 4" id="4"/>
            <p:cNvSpPr/>
            <p:nvPr/>
          </p:nvSpPr>
          <p:spPr>
            <a:xfrm flipH="false" flipV="false" rot="0">
              <a:off x="48260" y="48260"/>
              <a:ext cx="2337925" cy="647205"/>
            </a:xfrm>
            <a:custGeom>
              <a:avLst/>
              <a:gdLst/>
              <a:ahLst/>
              <a:cxnLst/>
              <a:rect r="r" b="b" t="t" l="l"/>
              <a:pathLst>
                <a:path h="647205" w="2337925">
                  <a:moveTo>
                    <a:pt x="0" y="0"/>
                  </a:moveTo>
                  <a:lnTo>
                    <a:pt x="2337925" y="0"/>
                  </a:lnTo>
                  <a:lnTo>
                    <a:pt x="2337925" y="647205"/>
                  </a:lnTo>
                  <a:lnTo>
                    <a:pt x="0" y="647205"/>
                  </a:lnTo>
                  <a:close/>
                </a:path>
              </a:pathLst>
            </a:custGeom>
            <a:solidFill>
              <a:srgbClr val="121212"/>
            </a:solidFill>
          </p:spPr>
        </p:sp>
        <p:sp>
          <p:nvSpPr>
            <p:cNvPr name="Freeform 5" id="5"/>
            <p:cNvSpPr/>
            <p:nvPr/>
          </p:nvSpPr>
          <p:spPr>
            <a:xfrm flipH="false" flipV="false" rot="0">
              <a:off x="6350" y="6350"/>
              <a:ext cx="2337925" cy="647205"/>
            </a:xfrm>
            <a:custGeom>
              <a:avLst/>
              <a:gdLst/>
              <a:ahLst/>
              <a:cxnLst/>
              <a:rect r="r" b="b" t="t" l="l"/>
              <a:pathLst>
                <a:path h="647205" w="2337925">
                  <a:moveTo>
                    <a:pt x="0" y="0"/>
                  </a:moveTo>
                  <a:lnTo>
                    <a:pt x="2337925" y="0"/>
                  </a:lnTo>
                  <a:lnTo>
                    <a:pt x="2337925" y="647205"/>
                  </a:lnTo>
                  <a:lnTo>
                    <a:pt x="0" y="647205"/>
                  </a:lnTo>
                  <a:close/>
                </a:path>
              </a:pathLst>
            </a:custGeom>
            <a:solidFill>
              <a:srgbClr val="FFEC89"/>
            </a:solidFill>
          </p:spPr>
        </p:sp>
        <p:sp>
          <p:nvSpPr>
            <p:cNvPr name="Freeform 6" id="6"/>
            <p:cNvSpPr/>
            <p:nvPr/>
          </p:nvSpPr>
          <p:spPr>
            <a:xfrm flipH="false" flipV="false" rot="0">
              <a:off x="0" y="0"/>
              <a:ext cx="2350625" cy="659905"/>
            </a:xfrm>
            <a:custGeom>
              <a:avLst/>
              <a:gdLst/>
              <a:ahLst/>
              <a:cxnLst/>
              <a:rect r="r" b="b" t="t" l="l"/>
              <a:pathLst>
                <a:path h="659905" w="2350625">
                  <a:moveTo>
                    <a:pt x="2350625" y="659905"/>
                  </a:moveTo>
                  <a:lnTo>
                    <a:pt x="0" y="659905"/>
                  </a:lnTo>
                  <a:lnTo>
                    <a:pt x="0" y="0"/>
                  </a:lnTo>
                  <a:lnTo>
                    <a:pt x="2350625" y="0"/>
                  </a:lnTo>
                  <a:lnTo>
                    <a:pt x="2350625" y="659905"/>
                  </a:lnTo>
                  <a:close/>
                  <a:moveTo>
                    <a:pt x="12700" y="647205"/>
                  </a:moveTo>
                  <a:lnTo>
                    <a:pt x="2337925" y="647205"/>
                  </a:lnTo>
                  <a:lnTo>
                    <a:pt x="2337925" y="12700"/>
                  </a:lnTo>
                  <a:lnTo>
                    <a:pt x="12700" y="12700"/>
                  </a:lnTo>
                  <a:lnTo>
                    <a:pt x="12700" y="647205"/>
                  </a:lnTo>
                  <a:close/>
                </a:path>
              </a:pathLst>
            </a:custGeom>
            <a:solidFill>
              <a:srgbClr val="121212"/>
            </a:solidFill>
          </p:spPr>
        </p:sp>
      </p:grpSp>
      <p:grpSp>
        <p:nvGrpSpPr>
          <p:cNvPr name="Group 7" id="7"/>
          <p:cNvGrpSpPr/>
          <p:nvPr/>
        </p:nvGrpSpPr>
        <p:grpSpPr>
          <a:xfrm rot="0">
            <a:off x="6253594" y="5824257"/>
            <a:ext cx="10060360" cy="2390095"/>
            <a:chOff x="0" y="0"/>
            <a:chExt cx="2474483" cy="587877"/>
          </a:xfrm>
        </p:grpSpPr>
        <p:sp>
          <p:nvSpPr>
            <p:cNvPr name="Freeform 8" id="8"/>
            <p:cNvSpPr/>
            <p:nvPr/>
          </p:nvSpPr>
          <p:spPr>
            <a:xfrm flipH="false" flipV="false" rot="0">
              <a:off x="48260" y="48260"/>
              <a:ext cx="2426223" cy="539617"/>
            </a:xfrm>
            <a:custGeom>
              <a:avLst/>
              <a:gdLst/>
              <a:ahLst/>
              <a:cxnLst/>
              <a:rect r="r" b="b" t="t" l="l"/>
              <a:pathLst>
                <a:path h="539617" w="2426223">
                  <a:moveTo>
                    <a:pt x="0" y="0"/>
                  </a:moveTo>
                  <a:lnTo>
                    <a:pt x="2426223" y="0"/>
                  </a:lnTo>
                  <a:lnTo>
                    <a:pt x="2426223" y="539617"/>
                  </a:lnTo>
                  <a:lnTo>
                    <a:pt x="0" y="539617"/>
                  </a:lnTo>
                  <a:close/>
                </a:path>
              </a:pathLst>
            </a:custGeom>
            <a:solidFill>
              <a:srgbClr val="121212"/>
            </a:solidFill>
          </p:spPr>
        </p:sp>
        <p:sp>
          <p:nvSpPr>
            <p:cNvPr name="Freeform 9" id="9"/>
            <p:cNvSpPr/>
            <p:nvPr/>
          </p:nvSpPr>
          <p:spPr>
            <a:xfrm flipH="false" flipV="false" rot="0">
              <a:off x="6350" y="6350"/>
              <a:ext cx="2426223" cy="539617"/>
            </a:xfrm>
            <a:custGeom>
              <a:avLst/>
              <a:gdLst/>
              <a:ahLst/>
              <a:cxnLst/>
              <a:rect r="r" b="b" t="t" l="l"/>
              <a:pathLst>
                <a:path h="539617" w="2426223">
                  <a:moveTo>
                    <a:pt x="0" y="0"/>
                  </a:moveTo>
                  <a:lnTo>
                    <a:pt x="2426223" y="0"/>
                  </a:lnTo>
                  <a:lnTo>
                    <a:pt x="2426223" y="539617"/>
                  </a:lnTo>
                  <a:lnTo>
                    <a:pt x="0" y="539617"/>
                  </a:lnTo>
                  <a:close/>
                </a:path>
              </a:pathLst>
            </a:custGeom>
            <a:solidFill>
              <a:srgbClr val="F86A9D"/>
            </a:solidFill>
          </p:spPr>
        </p:sp>
        <p:sp>
          <p:nvSpPr>
            <p:cNvPr name="Freeform 10" id="10"/>
            <p:cNvSpPr/>
            <p:nvPr/>
          </p:nvSpPr>
          <p:spPr>
            <a:xfrm flipH="false" flipV="false" rot="0">
              <a:off x="0" y="0"/>
              <a:ext cx="2438923" cy="552317"/>
            </a:xfrm>
            <a:custGeom>
              <a:avLst/>
              <a:gdLst/>
              <a:ahLst/>
              <a:cxnLst/>
              <a:rect r="r" b="b" t="t" l="l"/>
              <a:pathLst>
                <a:path h="552317" w="2438923">
                  <a:moveTo>
                    <a:pt x="2438923" y="552317"/>
                  </a:moveTo>
                  <a:lnTo>
                    <a:pt x="0" y="552317"/>
                  </a:lnTo>
                  <a:lnTo>
                    <a:pt x="0" y="0"/>
                  </a:lnTo>
                  <a:lnTo>
                    <a:pt x="2438923" y="0"/>
                  </a:lnTo>
                  <a:lnTo>
                    <a:pt x="2438923" y="552317"/>
                  </a:lnTo>
                  <a:close/>
                  <a:moveTo>
                    <a:pt x="12700" y="539617"/>
                  </a:moveTo>
                  <a:lnTo>
                    <a:pt x="2426223" y="539617"/>
                  </a:lnTo>
                  <a:lnTo>
                    <a:pt x="2426223" y="12700"/>
                  </a:lnTo>
                  <a:lnTo>
                    <a:pt x="12700" y="12700"/>
                  </a:lnTo>
                  <a:lnTo>
                    <a:pt x="12700" y="539617"/>
                  </a:lnTo>
                  <a:close/>
                </a:path>
              </a:pathLst>
            </a:custGeom>
            <a:solidFill>
              <a:srgbClr val="121212"/>
            </a:solidFill>
          </p:spPr>
        </p:sp>
      </p:grpSp>
      <p:sp>
        <p:nvSpPr>
          <p:cNvPr name="Freeform 11" id="11"/>
          <p:cNvSpPr/>
          <p:nvPr/>
        </p:nvSpPr>
        <p:spPr>
          <a:xfrm flipH="false" flipV="false" rot="820941">
            <a:off x="12065424" y="2062824"/>
            <a:ext cx="3842307" cy="3354604"/>
          </a:xfrm>
          <a:custGeom>
            <a:avLst/>
            <a:gdLst/>
            <a:ahLst/>
            <a:cxnLst/>
            <a:rect r="r" b="b" t="t" l="l"/>
            <a:pathLst>
              <a:path h="3354604" w="3842307">
                <a:moveTo>
                  <a:pt x="0" y="0"/>
                </a:moveTo>
                <a:lnTo>
                  <a:pt x="3842307" y="0"/>
                </a:lnTo>
                <a:lnTo>
                  <a:pt x="3842307" y="3354603"/>
                </a:lnTo>
                <a:lnTo>
                  <a:pt x="0" y="335460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true" flipV="false" rot="0">
            <a:off x="1537888" y="5922752"/>
            <a:ext cx="4340661" cy="2138762"/>
          </a:xfrm>
          <a:custGeom>
            <a:avLst/>
            <a:gdLst/>
            <a:ahLst/>
            <a:cxnLst/>
            <a:rect r="r" b="b" t="t" l="l"/>
            <a:pathLst>
              <a:path h="2138762" w="4340661">
                <a:moveTo>
                  <a:pt x="4340661" y="0"/>
                </a:moveTo>
                <a:lnTo>
                  <a:pt x="0" y="0"/>
                </a:lnTo>
                <a:lnTo>
                  <a:pt x="0" y="2138762"/>
                </a:lnTo>
                <a:lnTo>
                  <a:pt x="4340661" y="2138762"/>
                </a:lnTo>
                <a:lnTo>
                  <a:pt x="4340661"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2216155" y="2984587"/>
            <a:ext cx="9112678" cy="1657350"/>
          </a:xfrm>
          <a:prstGeom prst="rect">
            <a:avLst/>
          </a:prstGeom>
        </p:spPr>
        <p:txBody>
          <a:bodyPr anchor="t" rtlCol="false" tIns="0" lIns="0" bIns="0" rIns="0">
            <a:spAutoFit/>
          </a:bodyPr>
          <a:lstStyle/>
          <a:p>
            <a:pPr algn="ctr">
              <a:lnSpc>
                <a:spcPts val="13079"/>
              </a:lnSpc>
            </a:pPr>
            <a:r>
              <a:rPr lang="en-US" sz="10899">
                <a:solidFill>
                  <a:srgbClr val="F86A9D"/>
                </a:solidFill>
                <a:latin typeface="Open Sans Bold"/>
              </a:rPr>
              <a:t>SQL PROJECT</a:t>
            </a:r>
          </a:p>
        </p:txBody>
      </p:sp>
      <p:sp>
        <p:nvSpPr>
          <p:cNvPr name="Freeform 14" id="14"/>
          <p:cNvSpPr/>
          <p:nvPr/>
        </p:nvSpPr>
        <p:spPr>
          <a:xfrm flipH="false" flipV="false" rot="0">
            <a:off x="11191920" y="1264668"/>
            <a:ext cx="754167" cy="800757"/>
          </a:xfrm>
          <a:custGeom>
            <a:avLst/>
            <a:gdLst/>
            <a:ahLst/>
            <a:cxnLst/>
            <a:rect r="r" b="b" t="t" l="l"/>
            <a:pathLst>
              <a:path h="800757" w="754167">
                <a:moveTo>
                  <a:pt x="0" y="0"/>
                </a:moveTo>
                <a:lnTo>
                  <a:pt x="754167" y="0"/>
                </a:lnTo>
                <a:lnTo>
                  <a:pt x="754167" y="800757"/>
                </a:lnTo>
                <a:lnTo>
                  <a:pt x="0" y="8007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267657" y="5824257"/>
            <a:ext cx="754167" cy="800757"/>
          </a:xfrm>
          <a:custGeom>
            <a:avLst/>
            <a:gdLst/>
            <a:ahLst/>
            <a:cxnLst/>
            <a:rect r="r" b="b" t="t" l="l"/>
            <a:pathLst>
              <a:path h="800757" w="754167">
                <a:moveTo>
                  <a:pt x="0" y="0"/>
                </a:moveTo>
                <a:lnTo>
                  <a:pt x="754168" y="0"/>
                </a:lnTo>
                <a:lnTo>
                  <a:pt x="754168" y="800757"/>
                </a:lnTo>
                <a:lnTo>
                  <a:pt x="0" y="80075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5856079" y="4626828"/>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5709116" y="849741"/>
            <a:ext cx="2938131" cy="357918"/>
          </a:xfrm>
          <a:custGeom>
            <a:avLst/>
            <a:gdLst/>
            <a:ahLst/>
            <a:cxnLst/>
            <a:rect r="r" b="b" t="t" l="l"/>
            <a:pathLst>
              <a:path h="357918" w="2938131">
                <a:moveTo>
                  <a:pt x="0" y="0"/>
                </a:moveTo>
                <a:lnTo>
                  <a:pt x="2938131" y="0"/>
                </a:lnTo>
                <a:lnTo>
                  <a:pt x="2938131" y="357918"/>
                </a:lnTo>
                <a:lnTo>
                  <a:pt x="0" y="35791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8" id="18"/>
          <p:cNvSpPr/>
          <p:nvPr/>
        </p:nvSpPr>
        <p:spPr>
          <a:xfrm flipH="false" flipV="false" rot="0">
            <a:off x="4336937" y="9444754"/>
            <a:ext cx="2430096" cy="1069242"/>
          </a:xfrm>
          <a:custGeom>
            <a:avLst/>
            <a:gdLst/>
            <a:ahLst/>
            <a:cxnLst/>
            <a:rect r="r" b="b" t="t" l="l"/>
            <a:pathLst>
              <a:path h="1069242" w="2430096">
                <a:moveTo>
                  <a:pt x="0" y="0"/>
                </a:moveTo>
                <a:lnTo>
                  <a:pt x="2430095" y="0"/>
                </a:lnTo>
                <a:lnTo>
                  <a:pt x="2430095" y="1069242"/>
                </a:lnTo>
                <a:lnTo>
                  <a:pt x="0" y="106924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9" id="19"/>
          <p:cNvSpPr/>
          <p:nvPr/>
        </p:nvSpPr>
        <p:spPr>
          <a:xfrm flipH="false" flipV="false" rot="0">
            <a:off x="14656963" y="1255616"/>
            <a:ext cx="2096680" cy="1349499"/>
          </a:xfrm>
          <a:custGeom>
            <a:avLst/>
            <a:gdLst/>
            <a:ahLst/>
            <a:cxnLst/>
            <a:rect r="r" b="b" t="t" l="l"/>
            <a:pathLst>
              <a:path h="1349499" w="2096680">
                <a:moveTo>
                  <a:pt x="0" y="0"/>
                </a:moveTo>
                <a:lnTo>
                  <a:pt x="2096680" y="0"/>
                </a:lnTo>
                <a:lnTo>
                  <a:pt x="2096680" y="1349499"/>
                </a:lnTo>
                <a:lnTo>
                  <a:pt x="0" y="134949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0" id="20"/>
          <p:cNvSpPr txBox="true"/>
          <p:nvPr/>
        </p:nvSpPr>
        <p:spPr>
          <a:xfrm rot="0">
            <a:off x="6527761" y="5771869"/>
            <a:ext cx="9328318" cy="2533650"/>
          </a:xfrm>
          <a:prstGeom prst="rect">
            <a:avLst/>
          </a:prstGeom>
        </p:spPr>
        <p:txBody>
          <a:bodyPr anchor="t" rtlCol="false" tIns="0" lIns="0" bIns="0" rIns="0">
            <a:spAutoFit/>
          </a:bodyPr>
          <a:lstStyle/>
          <a:p>
            <a:pPr algn="ctr">
              <a:lnSpc>
                <a:spcPts val="9840"/>
              </a:lnSpc>
            </a:pPr>
            <a:r>
              <a:rPr lang="en-US" sz="8200" spc="-295">
                <a:solidFill>
                  <a:srgbClr val="FFFAF2"/>
                </a:solidFill>
                <a:latin typeface="Cloud Soft Bold"/>
              </a:rPr>
              <a:t>DIGITAL MEDIA STORE ANALYSIS</a:t>
            </a:r>
          </a:p>
        </p:txBody>
      </p:sp>
      <p:sp>
        <p:nvSpPr>
          <p:cNvPr name="Freeform 21" id="21"/>
          <p:cNvSpPr/>
          <p:nvPr/>
        </p:nvSpPr>
        <p:spPr>
          <a:xfrm flipH="false" flipV="false" rot="0">
            <a:off x="3170528" y="8834120"/>
            <a:ext cx="510469" cy="542004"/>
          </a:xfrm>
          <a:custGeom>
            <a:avLst/>
            <a:gdLst/>
            <a:ahLst/>
            <a:cxnLst/>
            <a:rect r="r" b="b" t="t" l="l"/>
            <a:pathLst>
              <a:path h="542004" w="510469">
                <a:moveTo>
                  <a:pt x="0" y="0"/>
                </a:moveTo>
                <a:lnTo>
                  <a:pt x="510469" y="0"/>
                </a:lnTo>
                <a:lnTo>
                  <a:pt x="510469" y="542004"/>
                </a:lnTo>
                <a:lnTo>
                  <a:pt x="0" y="5420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2265450" y="364441"/>
            <a:ext cx="7810187" cy="9558118"/>
            <a:chOff x="0" y="0"/>
            <a:chExt cx="57336175" cy="70168094"/>
          </a:xfrm>
        </p:grpSpPr>
        <p:sp>
          <p:nvSpPr>
            <p:cNvPr name="Freeform 3" id="3"/>
            <p:cNvSpPr/>
            <p:nvPr/>
          </p:nvSpPr>
          <p:spPr>
            <a:xfrm flipH="false" flipV="false" rot="0">
              <a:off x="72390" y="72390"/>
              <a:ext cx="57191395" cy="70023313"/>
            </a:xfrm>
            <a:custGeom>
              <a:avLst/>
              <a:gdLst/>
              <a:ahLst/>
              <a:cxnLst/>
              <a:rect r="r" b="b" t="t" l="l"/>
              <a:pathLst>
                <a:path h="70023313" w="57191395">
                  <a:moveTo>
                    <a:pt x="0" y="0"/>
                  </a:moveTo>
                  <a:lnTo>
                    <a:pt x="57191395" y="0"/>
                  </a:lnTo>
                  <a:lnTo>
                    <a:pt x="57191395" y="70023313"/>
                  </a:lnTo>
                  <a:lnTo>
                    <a:pt x="0" y="70023313"/>
                  </a:lnTo>
                  <a:lnTo>
                    <a:pt x="0" y="0"/>
                  </a:lnTo>
                  <a:close/>
                </a:path>
              </a:pathLst>
            </a:custGeom>
            <a:solidFill>
              <a:srgbClr val="F86A9D"/>
            </a:solidFill>
          </p:spPr>
        </p:sp>
        <p:sp>
          <p:nvSpPr>
            <p:cNvPr name="Freeform 4" id="4"/>
            <p:cNvSpPr/>
            <p:nvPr/>
          </p:nvSpPr>
          <p:spPr>
            <a:xfrm flipH="false" flipV="false" rot="0">
              <a:off x="0" y="0"/>
              <a:ext cx="57336178" cy="70168095"/>
            </a:xfrm>
            <a:custGeom>
              <a:avLst/>
              <a:gdLst/>
              <a:ahLst/>
              <a:cxnLst/>
              <a:rect r="r" b="b" t="t" l="l"/>
              <a:pathLst>
                <a:path h="70168095" w="57336178">
                  <a:moveTo>
                    <a:pt x="57191393" y="70023317"/>
                  </a:moveTo>
                  <a:lnTo>
                    <a:pt x="57336178" y="70023317"/>
                  </a:lnTo>
                  <a:lnTo>
                    <a:pt x="57336178" y="70168095"/>
                  </a:lnTo>
                  <a:lnTo>
                    <a:pt x="57191393" y="70168095"/>
                  </a:lnTo>
                  <a:lnTo>
                    <a:pt x="57191393" y="70023317"/>
                  </a:lnTo>
                  <a:close/>
                  <a:moveTo>
                    <a:pt x="0" y="144780"/>
                  </a:moveTo>
                  <a:lnTo>
                    <a:pt x="144780" y="144780"/>
                  </a:lnTo>
                  <a:lnTo>
                    <a:pt x="144780" y="70023317"/>
                  </a:lnTo>
                  <a:lnTo>
                    <a:pt x="0" y="70023317"/>
                  </a:lnTo>
                  <a:lnTo>
                    <a:pt x="0" y="144780"/>
                  </a:lnTo>
                  <a:close/>
                  <a:moveTo>
                    <a:pt x="0" y="70023317"/>
                  </a:moveTo>
                  <a:lnTo>
                    <a:pt x="144780" y="70023317"/>
                  </a:lnTo>
                  <a:lnTo>
                    <a:pt x="144780" y="70168095"/>
                  </a:lnTo>
                  <a:lnTo>
                    <a:pt x="0" y="70168095"/>
                  </a:lnTo>
                  <a:lnTo>
                    <a:pt x="0" y="70023317"/>
                  </a:lnTo>
                  <a:close/>
                  <a:moveTo>
                    <a:pt x="57191393" y="144780"/>
                  </a:moveTo>
                  <a:lnTo>
                    <a:pt x="57336178" y="144780"/>
                  </a:lnTo>
                  <a:lnTo>
                    <a:pt x="57336178" y="70023317"/>
                  </a:lnTo>
                  <a:lnTo>
                    <a:pt x="57191393" y="70023317"/>
                  </a:lnTo>
                  <a:lnTo>
                    <a:pt x="57191393" y="144780"/>
                  </a:lnTo>
                  <a:close/>
                  <a:moveTo>
                    <a:pt x="144780" y="70023317"/>
                  </a:moveTo>
                  <a:lnTo>
                    <a:pt x="57191393" y="70023317"/>
                  </a:lnTo>
                  <a:lnTo>
                    <a:pt x="57191393" y="70168095"/>
                  </a:lnTo>
                  <a:lnTo>
                    <a:pt x="144780" y="70168095"/>
                  </a:lnTo>
                  <a:lnTo>
                    <a:pt x="144780" y="70023317"/>
                  </a:lnTo>
                  <a:close/>
                  <a:moveTo>
                    <a:pt x="57191393" y="0"/>
                  </a:moveTo>
                  <a:lnTo>
                    <a:pt x="57336178" y="0"/>
                  </a:lnTo>
                  <a:lnTo>
                    <a:pt x="57336178" y="144780"/>
                  </a:lnTo>
                  <a:lnTo>
                    <a:pt x="57191393" y="144780"/>
                  </a:lnTo>
                  <a:lnTo>
                    <a:pt x="57191393" y="0"/>
                  </a:lnTo>
                  <a:close/>
                  <a:moveTo>
                    <a:pt x="0" y="0"/>
                  </a:moveTo>
                  <a:lnTo>
                    <a:pt x="144780" y="0"/>
                  </a:lnTo>
                  <a:lnTo>
                    <a:pt x="144780" y="144780"/>
                  </a:lnTo>
                  <a:lnTo>
                    <a:pt x="0" y="144780"/>
                  </a:lnTo>
                  <a:lnTo>
                    <a:pt x="0" y="0"/>
                  </a:lnTo>
                  <a:close/>
                  <a:moveTo>
                    <a:pt x="144780" y="0"/>
                  </a:moveTo>
                  <a:lnTo>
                    <a:pt x="57191393" y="0"/>
                  </a:lnTo>
                  <a:lnTo>
                    <a:pt x="57191393" y="144780"/>
                  </a:lnTo>
                  <a:lnTo>
                    <a:pt x="144780" y="144780"/>
                  </a:lnTo>
                  <a:lnTo>
                    <a:pt x="144780" y="0"/>
                  </a:lnTo>
                  <a:close/>
                </a:path>
              </a:pathLst>
            </a:custGeom>
            <a:solidFill>
              <a:srgbClr val="121212"/>
            </a:solidFill>
          </p:spPr>
        </p:sp>
      </p:grpSp>
      <p:sp>
        <p:nvSpPr>
          <p:cNvPr name="Freeform 5" id="5"/>
          <p:cNvSpPr/>
          <p:nvPr/>
        </p:nvSpPr>
        <p:spPr>
          <a:xfrm flipH="false" flipV="false" rot="0">
            <a:off x="9240121" y="9301307"/>
            <a:ext cx="1838186" cy="1473891"/>
          </a:xfrm>
          <a:custGeom>
            <a:avLst/>
            <a:gdLst/>
            <a:ahLst/>
            <a:cxnLst/>
            <a:rect r="r" b="b" t="t" l="l"/>
            <a:pathLst>
              <a:path h="1473891" w="1838186">
                <a:moveTo>
                  <a:pt x="0" y="0"/>
                </a:moveTo>
                <a:lnTo>
                  <a:pt x="1838186" y="0"/>
                </a:lnTo>
                <a:lnTo>
                  <a:pt x="1838186" y="1473890"/>
                </a:lnTo>
                <a:lnTo>
                  <a:pt x="0" y="147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548651" y="9301307"/>
            <a:ext cx="1998692" cy="243477"/>
          </a:xfrm>
          <a:custGeom>
            <a:avLst/>
            <a:gdLst/>
            <a:ahLst/>
            <a:cxnLst/>
            <a:rect r="r" b="b" t="t" l="l"/>
            <a:pathLst>
              <a:path h="243477" w="1998692">
                <a:moveTo>
                  <a:pt x="0" y="0"/>
                </a:moveTo>
                <a:lnTo>
                  <a:pt x="1998692" y="0"/>
                </a:lnTo>
                <a:lnTo>
                  <a:pt x="1998692" y="243477"/>
                </a:lnTo>
                <a:lnTo>
                  <a:pt x="0" y="243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111951">
            <a:off x="9221783" y="3907854"/>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37092">
            <a:off x="17462082" y="7227612"/>
            <a:ext cx="437325" cy="464341"/>
          </a:xfrm>
          <a:custGeom>
            <a:avLst/>
            <a:gdLst/>
            <a:ahLst/>
            <a:cxnLst/>
            <a:rect r="r" b="b" t="t" l="l"/>
            <a:pathLst>
              <a:path h="464341" w="437325">
                <a:moveTo>
                  <a:pt x="0" y="0"/>
                </a:moveTo>
                <a:lnTo>
                  <a:pt x="437324" y="0"/>
                </a:lnTo>
                <a:lnTo>
                  <a:pt x="437324" y="464340"/>
                </a:lnTo>
                <a:lnTo>
                  <a:pt x="0" y="4643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581773">
            <a:off x="9268178" y="5967201"/>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6074435" y="-452732"/>
            <a:ext cx="12213565" cy="7756333"/>
            <a:chOff x="0" y="0"/>
            <a:chExt cx="16284754" cy="10341777"/>
          </a:xfrm>
        </p:grpSpPr>
        <p:grpSp>
          <p:nvGrpSpPr>
            <p:cNvPr name="Group 11" id="11"/>
            <p:cNvGrpSpPr/>
            <p:nvPr/>
          </p:nvGrpSpPr>
          <p:grpSpPr>
            <a:xfrm rot="0">
              <a:off x="0" y="0"/>
              <a:ext cx="16284754" cy="10341777"/>
              <a:chOff x="0" y="0"/>
              <a:chExt cx="8238178" cy="5231728"/>
            </a:xfrm>
          </p:grpSpPr>
          <p:sp>
            <p:nvSpPr>
              <p:cNvPr name="Freeform 12" id="12"/>
              <p:cNvSpPr/>
              <p:nvPr/>
            </p:nvSpPr>
            <p:spPr>
              <a:xfrm flipH="false" flipV="false" rot="0">
                <a:off x="48260" y="48260"/>
                <a:ext cx="8189919" cy="5183468"/>
              </a:xfrm>
              <a:custGeom>
                <a:avLst/>
                <a:gdLst/>
                <a:ahLst/>
                <a:cxnLst/>
                <a:rect r="r" b="b" t="t" l="l"/>
                <a:pathLst>
                  <a:path h="5183468" w="8189919">
                    <a:moveTo>
                      <a:pt x="0" y="0"/>
                    </a:moveTo>
                    <a:lnTo>
                      <a:pt x="8189919" y="0"/>
                    </a:lnTo>
                    <a:lnTo>
                      <a:pt x="8189919" y="5183468"/>
                    </a:lnTo>
                    <a:lnTo>
                      <a:pt x="0" y="5183468"/>
                    </a:lnTo>
                    <a:close/>
                  </a:path>
                </a:pathLst>
              </a:custGeom>
              <a:solidFill>
                <a:srgbClr val="121212"/>
              </a:solidFill>
            </p:spPr>
          </p:sp>
          <p:sp>
            <p:nvSpPr>
              <p:cNvPr name="Freeform 13" id="13"/>
              <p:cNvSpPr/>
              <p:nvPr/>
            </p:nvSpPr>
            <p:spPr>
              <a:xfrm flipH="false" flipV="false" rot="0">
                <a:off x="6350" y="6350"/>
                <a:ext cx="8189919" cy="5183468"/>
              </a:xfrm>
              <a:custGeom>
                <a:avLst/>
                <a:gdLst/>
                <a:ahLst/>
                <a:cxnLst/>
                <a:rect r="r" b="b" t="t" l="l"/>
                <a:pathLst>
                  <a:path h="5183468" w="8189919">
                    <a:moveTo>
                      <a:pt x="0" y="0"/>
                    </a:moveTo>
                    <a:lnTo>
                      <a:pt x="8189919" y="0"/>
                    </a:lnTo>
                    <a:lnTo>
                      <a:pt x="8189919" y="5183468"/>
                    </a:lnTo>
                    <a:lnTo>
                      <a:pt x="0" y="5183468"/>
                    </a:lnTo>
                    <a:close/>
                  </a:path>
                </a:pathLst>
              </a:custGeom>
              <a:solidFill>
                <a:srgbClr val="FFEC89"/>
              </a:solidFill>
            </p:spPr>
          </p:sp>
          <p:sp>
            <p:nvSpPr>
              <p:cNvPr name="Freeform 14" id="14"/>
              <p:cNvSpPr/>
              <p:nvPr/>
            </p:nvSpPr>
            <p:spPr>
              <a:xfrm flipH="false" flipV="false" rot="0">
                <a:off x="0" y="0"/>
                <a:ext cx="8202619" cy="5196168"/>
              </a:xfrm>
              <a:custGeom>
                <a:avLst/>
                <a:gdLst/>
                <a:ahLst/>
                <a:cxnLst/>
                <a:rect r="r" b="b" t="t" l="l"/>
                <a:pathLst>
                  <a:path h="5196168" w="8202619">
                    <a:moveTo>
                      <a:pt x="8202619" y="5196168"/>
                    </a:moveTo>
                    <a:lnTo>
                      <a:pt x="0" y="5196168"/>
                    </a:lnTo>
                    <a:lnTo>
                      <a:pt x="0" y="0"/>
                    </a:lnTo>
                    <a:lnTo>
                      <a:pt x="8202619" y="0"/>
                    </a:lnTo>
                    <a:lnTo>
                      <a:pt x="8202619" y="5196168"/>
                    </a:lnTo>
                    <a:close/>
                    <a:moveTo>
                      <a:pt x="12700" y="5183468"/>
                    </a:moveTo>
                    <a:lnTo>
                      <a:pt x="8189919" y="5183468"/>
                    </a:lnTo>
                    <a:lnTo>
                      <a:pt x="8189919" y="12700"/>
                    </a:lnTo>
                    <a:lnTo>
                      <a:pt x="12700" y="12700"/>
                    </a:lnTo>
                    <a:lnTo>
                      <a:pt x="12700" y="5183468"/>
                    </a:lnTo>
                    <a:close/>
                  </a:path>
                </a:pathLst>
              </a:custGeom>
              <a:solidFill>
                <a:srgbClr val="121212"/>
              </a:solidFill>
            </p:spPr>
          </p:sp>
        </p:grpSp>
        <p:sp>
          <p:nvSpPr>
            <p:cNvPr name="TextBox 15" id="15"/>
            <p:cNvSpPr txBox="true"/>
            <p:nvPr/>
          </p:nvSpPr>
          <p:spPr>
            <a:xfrm rot="0">
              <a:off x="1017721" y="490528"/>
              <a:ext cx="14249311" cy="9284522"/>
            </a:xfrm>
            <a:prstGeom prst="rect">
              <a:avLst/>
            </a:prstGeom>
          </p:spPr>
          <p:txBody>
            <a:bodyPr anchor="t" rtlCol="false" tIns="0" lIns="0" bIns="0" rIns="0">
              <a:spAutoFit/>
            </a:bodyPr>
            <a:lstStyle/>
            <a:p>
              <a:pPr algn="ctr">
                <a:lnSpc>
                  <a:spcPts val="4611"/>
                </a:lnSpc>
              </a:pPr>
              <a:r>
                <a:rPr lang="en-US" sz="3294">
                  <a:solidFill>
                    <a:srgbClr val="004AAD"/>
                  </a:solidFill>
                  <a:latin typeface="Cloud Soft"/>
                </a:rPr>
                <a:t>WITH</a:t>
              </a:r>
              <a:r>
                <a:rPr lang="en-US" sz="3294">
                  <a:solidFill>
                    <a:srgbClr val="000000"/>
                  </a:solidFill>
                  <a:latin typeface="Cloud Soft"/>
                </a:rPr>
                <a:t> agent_sales AS (</a:t>
              </a:r>
            </a:p>
            <a:p>
              <a:pPr algn="ctr">
                <a:lnSpc>
                  <a:spcPts val="4382"/>
                </a:lnSpc>
              </a:pPr>
              <a:r>
                <a:rPr lang="en-US" sz="3130">
                  <a:solidFill>
                    <a:srgbClr val="000000"/>
                  </a:solidFill>
                  <a:latin typeface="Cloud Soft"/>
                </a:rPr>
                <a:t>    </a:t>
              </a:r>
              <a:r>
                <a:rPr lang="en-US" sz="3130">
                  <a:solidFill>
                    <a:srgbClr val="004AAD"/>
                  </a:solidFill>
                  <a:latin typeface="Cloud Soft"/>
                </a:rPr>
                <a:t>SELECT</a:t>
              </a:r>
              <a:r>
                <a:rPr lang="en-US" sz="3130">
                  <a:solidFill>
                    <a:srgbClr val="000000"/>
                  </a:solidFill>
                  <a:latin typeface="Cloud Soft"/>
                </a:rPr>
                <a:t> e.EmployeeId, e.FirstName || ' ' || e.LastName </a:t>
              </a:r>
              <a:r>
                <a:rPr lang="en-US" sz="3130">
                  <a:solidFill>
                    <a:srgbClr val="004AAD"/>
                  </a:solidFill>
                  <a:latin typeface="Cloud Soft"/>
                </a:rPr>
                <a:t>AS</a:t>
              </a:r>
              <a:r>
                <a:rPr lang="en-US" sz="3130">
                  <a:solidFill>
                    <a:srgbClr val="000000"/>
                  </a:solidFill>
                  <a:latin typeface="Cloud Soft"/>
                </a:rPr>
                <a:t> agent_name, </a:t>
              </a:r>
              <a:r>
                <a:rPr lang="en-US" sz="3130">
                  <a:solidFill>
                    <a:srgbClr val="004AAD"/>
                  </a:solidFill>
                  <a:latin typeface="Cloud Soft"/>
                </a:rPr>
                <a:t>SUM</a:t>
              </a:r>
              <a:r>
                <a:rPr lang="en-US" sz="3130">
                  <a:solidFill>
                    <a:srgbClr val="000000"/>
                  </a:solidFill>
                  <a:latin typeface="Cloud Soft"/>
                </a:rPr>
                <a:t>(i.Total) </a:t>
              </a:r>
              <a:r>
                <a:rPr lang="en-US" sz="3130">
                  <a:solidFill>
                    <a:srgbClr val="004AAD"/>
                  </a:solidFill>
                  <a:latin typeface="Cloud Soft"/>
                </a:rPr>
                <a:t>AS</a:t>
              </a:r>
              <a:r>
                <a:rPr lang="en-US" sz="3130">
                  <a:solidFill>
                    <a:srgbClr val="000000"/>
                  </a:solidFill>
                  <a:latin typeface="Cloud Soft"/>
                </a:rPr>
                <a:t> total_sales</a:t>
              </a:r>
            </a:p>
            <a:p>
              <a:pPr algn="ctr">
                <a:lnSpc>
                  <a:spcPts val="4382"/>
                </a:lnSpc>
              </a:pPr>
              <a:r>
                <a:rPr lang="en-US" sz="3130">
                  <a:solidFill>
                    <a:srgbClr val="000000"/>
                  </a:solidFill>
                  <a:latin typeface="Cloud Soft"/>
                </a:rPr>
                <a:t>    </a:t>
              </a:r>
              <a:r>
                <a:rPr lang="en-US" sz="3130">
                  <a:solidFill>
                    <a:srgbClr val="004AAD"/>
                  </a:solidFill>
                  <a:latin typeface="Cloud Soft"/>
                </a:rPr>
                <a:t>FROM</a:t>
              </a:r>
              <a:r>
                <a:rPr lang="en-US" sz="3130">
                  <a:solidFill>
                    <a:srgbClr val="000000"/>
                  </a:solidFill>
                  <a:latin typeface="Cloud Soft"/>
                </a:rPr>
                <a:t> employee e</a:t>
              </a:r>
            </a:p>
            <a:p>
              <a:pPr algn="ctr">
                <a:lnSpc>
                  <a:spcPts val="4382"/>
                </a:lnSpc>
              </a:pPr>
              <a:r>
                <a:rPr lang="en-US" sz="3130">
                  <a:solidFill>
                    <a:srgbClr val="000000"/>
                  </a:solidFill>
                  <a:latin typeface="Cloud Soft"/>
                </a:rPr>
                <a:t>    </a:t>
              </a:r>
              <a:r>
                <a:rPr lang="en-US" sz="3130">
                  <a:solidFill>
                    <a:srgbClr val="004AAD"/>
                  </a:solidFill>
                  <a:latin typeface="Cloud Soft"/>
                </a:rPr>
                <a:t>INNER JOIN</a:t>
              </a:r>
              <a:r>
                <a:rPr lang="en-US" sz="3130">
                  <a:solidFill>
                    <a:srgbClr val="000000"/>
                  </a:solidFill>
                  <a:latin typeface="Cloud Soft"/>
                </a:rPr>
                <a:t> customer c </a:t>
              </a:r>
              <a:r>
                <a:rPr lang="en-US" sz="3130">
                  <a:solidFill>
                    <a:srgbClr val="004AAD"/>
                  </a:solidFill>
                  <a:latin typeface="Cloud Soft"/>
                </a:rPr>
                <a:t>ON</a:t>
              </a:r>
              <a:r>
                <a:rPr lang="en-US" sz="3130">
                  <a:solidFill>
                    <a:srgbClr val="000000"/>
                  </a:solidFill>
                  <a:latin typeface="Cloud Soft"/>
                </a:rPr>
                <a:t> e.EmployeeId = c.SupportRepId</a:t>
              </a:r>
            </a:p>
            <a:p>
              <a:pPr algn="ctr">
                <a:lnSpc>
                  <a:spcPts val="4382"/>
                </a:lnSpc>
              </a:pPr>
              <a:r>
                <a:rPr lang="en-US" sz="3130">
                  <a:solidFill>
                    <a:srgbClr val="000000"/>
                  </a:solidFill>
                  <a:latin typeface="Cloud Soft"/>
                </a:rPr>
                <a:t>    </a:t>
              </a:r>
              <a:r>
                <a:rPr lang="en-US" sz="3130">
                  <a:solidFill>
                    <a:srgbClr val="004AAD"/>
                  </a:solidFill>
                  <a:latin typeface="Cloud Soft"/>
                </a:rPr>
                <a:t>INNER JOIN</a:t>
              </a:r>
              <a:r>
                <a:rPr lang="en-US" sz="3130">
                  <a:solidFill>
                    <a:srgbClr val="000000"/>
                  </a:solidFill>
                  <a:latin typeface="Cloud Soft"/>
                </a:rPr>
                <a:t> invoice i </a:t>
              </a:r>
              <a:r>
                <a:rPr lang="en-US" sz="3130">
                  <a:solidFill>
                    <a:srgbClr val="004AAD"/>
                  </a:solidFill>
                  <a:latin typeface="Cloud Soft"/>
                </a:rPr>
                <a:t>ON</a:t>
              </a:r>
              <a:r>
                <a:rPr lang="en-US" sz="3130">
                  <a:solidFill>
                    <a:srgbClr val="000000"/>
                  </a:solidFill>
                  <a:latin typeface="Cloud Soft"/>
                </a:rPr>
                <a:t> c.CustomerId = i.CustomerId</a:t>
              </a:r>
            </a:p>
            <a:p>
              <a:pPr algn="ctr">
                <a:lnSpc>
                  <a:spcPts val="4382"/>
                </a:lnSpc>
              </a:pPr>
              <a:r>
                <a:rPr lang="en-US" sz="3130">
                  <a:solidFill>
                    <a:srgbClr val="000000"/>
                  </a:solidFill>
                  <a:latin typeface="Cloud Soft"/>
                </a:rPr>
                <a:t>    </a:t>
              </a:r>
              <a:r>
                <a:rPr lang="en-US" sz="3130">
                  <a:solidFill>
                    <a:srgbClr val="004AAD"/>
                  </a:solidFill>
                  <a:latin typeface="Cloud Soft"/>
                </a:rPr>
                <a:t>GROUP B</a:t>
              </a:r>
              <a:r>
                <a:rPr lang="en-US" sz="3130">
                  <a:solidFill>
                    <a:srgbClr val="000000"/>
                  </a:solidFill>
                  <a:latin typeface="Cloud Soft"/>
                </a:rPr>
                <a:t>Y e.employeeId, agent_name</a:t>
              </a:r>
            </a:p>
            <a:p>
              <a:pPr algn="ctr">
                <a:lnSpc>
                  <a:spcPts val="4382"/>
                </a:lnSpc>
              </a:pPr>
              <a:r>
                <a:rPr lang="en-US" sz="3130">
                  <a:solidFill>
                    <a:srgbClr val="000000"/>
                  </a:solidFill>
                  <a:latin typeface="Cloud Soft"/>
                </a:rPr>
                <a:t>)</a:t>
              </a:r>
            </a:p>
            <a:p>
              <a:pPr algn="ctr">
                <a:lnSpc>
                  <a:spcPts val="4382"/>
                </a:lnSpc>
              </a:pPr>
              <a:r>
                <a:rPr lang="en-US" sz="3130">
                  <a:solidFill>
                    <a:srgbClr val="004AAD"/>
                  </a:solidFill>
                  <a:latin typeface="Cloud Soft"/>
                </a:rPr>
                <a:t>SELECT</a:t>
              </a:r>
              <a:r>
                <a:rPr lang="en-US" sz="3130">
                  <a:solidFill>
                    <a:srgbClr val="000000"/>
                  </a:solidFill>
                  <a:latin typeface="Cloud Soft"/>
                </a:rPr>
                <a:t> agent_name, total_sales</a:t>
              </a:r>
            </a:p>
            <a:p>
              <a:pPr algn="ctr">
                <a:lnSpc>
                  <a:spcPts val="4382"/>
                </a:lnSpc>
              </a:pPr>
              <a:r>
                <a:rPr lang="en-US" sz="3130">
                  <a:solidFill>
                    <a:srgbClr val="004AAD"/>
                  </a:solidFill>
                  <a:latin typeface="Cloud Soft"/>
                </a:rPr>
                <a:t>FROM</a:t>
              </a:r>
              <a:r>
                <a:rPr lang="en-US" sz="3130">
                  <a:solidFill>
                    <a:srgbClr val="000000"/>
                  </a:solidFill>
                  <a:latin typeface="Cloud Soft"/>
                </a:rPr>
                <a:t> agent_sales</a:t>
              </a:r>
            </a:p>
            <a:p>
              <a:pPr algn="ctr">
                <a:lnSpc>
                  <a:spcPts val="4267"/>
                </a:lnSpc>
              </a:pPr>
              <a:r>
                <a:rPr lang="en-US" sz="3048">
                  <a:solidFill>
                    <a:srgbClr val="004AAD"/>
                  </a:solidFill>
                  <a:latin typeface="Cloud Soft"/>
                </a:rPr>
                <a:t>ORDER </a:t>
              </a:r>
              <a:r>
                <a:rPr lang="en-US" sz="3048">
                  <a:solidFill>
                    <a:srgbClr val="000000"/>
                  </a:solidFill>
                  <a:latin typeface="Cloud Soft"/>
                </a:rPr>
                <a:t>BY total_sales </a:t>
              </a:r>
              <a:r>
                <a:rPr lang="en-US" sz="3048">
                  <a:solidFill>
                    <a:srgbClr val="004AAD"/>
                  </a:solidFill>
                  <a:latin typeface="Cloud Soft"/>
                </a:rPr>
                <a:t>DESC</a:t>
              </a:r>
              <a:r>
                <a:rPr lang="en-US" sz="3048">
                  <a:solidFill>
                    <a:srgbClr val="000000"/>
                  </a:solidFill>
                  <a:latin typeface="Cloud Soft"/>
                </a:rPr>
                <a:t>;</a:t>
              </a:r>
            </a:p>
            <a:p>
              <a:pPr algn="ctr">
                <a:lnSpc>
                  <a:spcPts val="2670"/>
                </a:lnSpc>
              </a:pPr>
            </a:p>
          </p:txBody>
        </p:sp>
      </p:grpSp>
      <p:sp>
        <p:nvSpPr>
          <p:cNvPr name="Freeform 16" id="16"/>
          <p:cNvSpPr/>
          <p:nvPr/>
        </p:nvSpPr>
        <p:spPr>
          <a:xfrm flipH="false" flipV="false" rot="0">
            <a:off x="15899822" y="5365115"/>
            <a:ext cx="1540581" cy="515394"/>
          </a:xfrm>
          <a:custGeom>
            <a:avLst/>
            <a:gdLst/>
            <a:ahLst/>
            <a:cxnLst/>
            <a:rect r="r" b="b" t="t" l="l"/>
            <a:pathLst>
              <a:path h="515394" w="1540581">
                <a:moveTo>
                  <a:pt x="0" y="0"/>
                </a:moveTo>
                <a:lnTo>
                  <a:pt x="1540581" y="0"/>
                </a:lnTo>
                <a:lnTo>
                  <a:pt x="1540581" y="515394"/>
                </a:lnTo>
                <a:lnTo>
                  <a:pt x="0" y="5153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9083669" y="6994512"/>
            <a:ext cx="2702444" cy="1829840"/>
            <a:chOff x="0" y="0"/>
            <a:chExt cx="3603259" cy="2439787"/>
          </a:xfrm>
        </p:grpSpPr>
        <p:grpSp>
          <p:nvGrpSpPr>
            <p:cNvPr name="Group 18" id="18"/>
            <p:cNvGrpSpPr/>
            <p:nvPr/>
          </p:nvGrpSpPr>
          <p:grpSpPr>
            <a:xfrm rot="0">
              <a:off x="0" y="0"/>
              <a:ext cx="3603259" cy="2439787"/>
              <a:chOff x="0" y="0"/>
              <a:chExt cx="1017888" cy="689218"/>
            </a:xfrm>
          </p:grpSpPr>
          <p:sp>
            <p:nvSpPr>
              <p:cNvPr name="Freeform 19" id="19"/>
              <p:cNvSpPr/>
              <p:nvPr/>
            </p:nvSpPr>
            <p:spPr>
              <a:xfrm flipH="false" flipV="false" rot="0">
                <a:off x="48260" y="4826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121212"/>
              </a:solidFill>
            </p:spPr>
          </p:sp>
          <p:sp>
            <p:nvSpPr>
              <p:cNvPr name="Freeform 20" id="20"/>
              <p:cNvSpPr/>
              <p:nvPr/>
            </p:nvSpPr>
            <p:spPr>
              <a:xfrm flipH="false" flipV="false" rot="0">
                <a:off x="6350" y="635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97C1FA"/>
              </a:solidFill>
            </p:spPr>
          </p:sp>
          <p:sp>
            <p:nvSpPr>
              <p:cNvPr name="Freeform 21" id="21"/>
              <p:cNvSpPr/>
              <p:nvPr/>
            </p:nvSpPr>
            <p:spPr>
              <a:xfrm flipH="false" flipV="false" rot="0">
                <a:off x="0" y="0"/>
                <a:ext cx="982328" cy="653658"/>
              </a:xfrm>
              <a:custGeom>
                <a:avLst/>
                <a:gdLst/>
                <a:ahLst/>
                <a:cxnLst/>
                <a:rect r="r" b="b" t="t" l="l"/>
                <a:pathLst>
                  <a:path h="653658" w="982328">
                    <a:moveTo>
                      <a:pt x="982328" y="653658"/>
                    </a:moveTo>
                    <a:lnTo>
                      <a:pt x="0" y="653658"/>
                    </a:lnTo>
                    <a:lnTo>
                      <a:pt x="0" y="0"/>
                    </a:lnTo>
                    <a:lnTo>
                      <a:pt x="982328" y="0"/>
                    </a:lnTo>
                    <a:lnTo>
                      <a:pt x="982328" y="653658"/>
                    </a:lnTo>
                    <a:close/>
                    <a:moveTo>
                      <a:pt x="12700" y="640958"/>
                    </a:moveTo>
                    <a:lnTo>
                      <a:pt x="969628" y="640958"/>
                    </a:lnTo>
                    <a:lnTo>
                      <a:pt x="969628" y="12700"/>
                    </a:lnTo>
                    <a:lnTo>
                      <a:pt x="12700" y="12700"/>
                    </a:lnTo>
                    <a:lnTo>
                      <a:pt x="12700" y="640958"/>
                    </a:lnTo>
                    <a:close/>
                  </a:path>
                </a:pathLst>
              </a:custGeom>
              <a:solidFill>
                <a:srgbClr val="121212"/>
              </a:solidFill>
            </p:spPr>
          </p:sp>
        </p:grpSp>
        <p:sp>
          <p:nvSpPr>
            <p:cNvPr name="TextBox 22" id="22"/>
            <p:cNvSpPr txBox="true"/>
            <p:nvPr/>
          </p:nvSpPr>
          <p:spPr>
            <a:xfrm rot="0">
              <a:off x="225187" y="716593"/>
              <a:ext cx="3152885" cy="920876"/>
            </a:xfrm>
            <a:prstGeom prst="rect">
              <a:avLst/>
            </a:prstGeom>
          </p:spPr>
          <p:txBody>
            <a:bodyPr anchor="t" rtlCol="false" tIns="0" lIns="0" bIns="0" rIns="0">
              <a:spAutoFit/>
            </a:bodyPr>
            <a:lstStyle/>
            <a:p>
              <a:pPr algn="ctr">
                <a:lnSpc>
                  <a:spcPts val="5777"/>
                </a:lnSpc>
              </a:pPr>
              <a:r>
                <a:rPr lang="en-US" sz="4127">
                  <a:solidFill>
                    <a:srgbClr val="121212"/>
                  </a:solidFill>
                  <a:latin typeface="Barriecito"/>
                </a:rPr>
                <a:t>Output</a:t>
              </a:r>
            </a:p>
          </p:txBody>
        </p:sp>
      </p:grpSp>
      <p:sp>
        <p:nvSpPr>
          <p:cNvPr name="Freeform 23" id="23"/>
          <p:cNvSpPr/>
          <p:nvPr/>
        </p:nvSpPr>
        <p:spPr>
          <a:xfrm flipH="false" flipV="false" rot="420746">
            <a:off x="17426237" y="3797960"/>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4" id="24"/>
          <p:cNvGrpSpPr/>
          <p:nvPr/>
        </p:nvGrpSpPr>
        <p:grpSpPr>
          <a:xfrm rot="0">
            <a:off x="42149" y="-3270"/>
            <a:ext cx="4230015" cy="1796313"/>
            <a:chOff x="0" y="0"/>
            <a:chExt cx="5640020" cy="2395085"/>
          </a:xfrm>
        </p:grpSpPr>
        <p:sp>
          <p:nvSpPr>
            <p:cNvPr name="Freeform 25" id="25"/>
            <p:cNvSpPr/>
            <p:nvPr/>
          </p:nvSpPr>
          <p:spPr>
            <a:xfrm flipH="false" flipV="false" rot="0">
              <a:off x="0" y="0"/>
              <a:ext cx="5640020" cy="2293485"/>
            </a:xfrm>
            <a:custGeom>
              <a:avLst/>
              <a:gdLst/>
              <a:ahLst/>
              <a:cxnLst/>
              <a:rect r="r" b="b" t="t" l="l"/>
              <a:pathLst>
                <a:path h="2293485" w="5640020">
                  <a:moveTo>
                    <a:pt x="0" y="0"/>
                  </a:moveTo>
                  <a:lnTo>
                    <a:pt x="5640020" y="0"/>
                  </a:lnTo>
                  <a:lnTo>
                    <a:pt x="5640020" y="2293485"/>
                  </a:lnTo>
                  <a:lnTo>
                    <a:pt x="0" y="2293485"/>
                  </a:lnTo>
                  <a:close/>
                </a:path>
              </a:pathLst>
            </a:custGeom>
            <a:solidFill>
              <a:srgbClr val="FFFAF2"/>
            </a:solidFill>
          </p:spPr>
        </p:sp>
        <p:sp>
          <p:nvSpPr>
            <p:cNvPr name="Freeform 26" id="26"/>
            <p:cNvSpPr/>
            <p:nvPr/>
          </p:nvSpPr>
          <p:spPr>
            <a:xfrm flipH="false" flipV="false" rot="0">
              <a:off x="0" y="0"/>
              <a:ext cx="5640020" cy="2395085"/>
            </a:xfrm>
            <a:custGeom>
              <a:avLst/>
              <a:gdLst/>
              <a:ahLst/>
              <a:cxnLst/>
              <a:rect r="r" b="b" t="t" l="l"/>
              <a:pathLst>
                <a:path h="2395085" w="5640020">
                  <a:moveTo>
                    <a:pt x="0" y="2293485"/>
                  </a:moveTo>
                  <a:lnTo>
                    <a:pt x="5640020" y="2293485"/>
                  </a:lnTo>
                  <a:lnTo>
                    <a:pt x="5513020" y="2395085"/>
                  </a:lnTo>
                  <a:cubicBezTo>
                    <a:pt x="5513020" y="2395085"/>
                    <a:pt x="4522420" y="2318885"/>
                    <a:pt x="4420820" y="2318885"/>
                  </a:cubicBezTo>
                  <a:lnTo>
                    <a:pt x="1219200" y="2318885"/>
                  </a:lnTo>
                  <a:cubicBezTo>
                    <a:pt x="1117600" y="2318885"/>
                    <a:pt x="127000" y="2395085"/>
                    <a:pt x="127000" y="2395085"/>
                  </a:cubicBezTo>
                  <a:lnTo>
                    <a:pt x="0" y="2293485"/>
                  </a:lnTo>
                  <a:lnTo>
                    <a:pt x="0" y="0"/>
                  </a:lnTo>
                  <a:lnTo>
                    <a:pt x="5640020" y="0"/>
                  </a:lnTo>
                  <a:lnTo>
                    <a:pt x="5640020" y="2293485"/>
                  </a:lnTo>
                  <a:lnTo>
                    <a:pt x="12700" y="2293485"/>
                  </a:lnTo>
                  <a:lnTo>
                    <a:pt x="12700" y="2280785"/>
                  </a:lnTo>
                  <a:lnTo>
                    <a:pt x="5627320" y="2280785"/>
                  </a:lnTo>
                  <a:lnTo>
                    <a:pt x="5627320" y="12700"/>
                  </a:lnTo>
                  <a:lnTo>
                    <a:pt x="12700" y="12700"/>
                  </a:lnTo>
                  <a:lnTo>
                    <a:pt x="12700" y="2293485"/>
                  </a:lnTo>
                </a:path>
              </a:pathLst>
            </a:custGeom>
            <a:solidFill>
              <a:srgbClr val="394C60">
                <a:alpha val="9804"/>
              </a:srgbClr>
            </a:solidFill>
          </p:spPr>
        </p:sp>
        <p:sp>
          <p:nvSpPr>
            <p:cNvPr name="TextBox 27" id="27"/>
            <p:cNvSpPr txBox="true"/>
            <p:nvPr/>
          </p:nvSpPr>
          <p:spPr>
            <a:xfrm>
              <a:off x="0" y="-114300"/>
              <a:ext cx="5640020" cy="1950585"/>
            </a:xfrm>
            <a:prstGeom prst="rect">
              <a:avLst/>
            </a:prstGeom>
          </p:spPr>
          <p:txBody>
            <a:bodyPr anchor="t" rtlCol="false" tIns="203200" lIns="203200" bIns="203200" rIns="203200"/>
            <a:lstStyle/>
            <a:p>
              <a:pPr>
                <a:lnSpc>
                  <a:spcPts val="6719"/>
                </a:lnSpc>
              </a:pPr>
              <a:r>
                <a:rPr lang="en-US" sz="4799">
                  <a:solidFill>
                    <a:srgbClr val="000000"/>
                  </a:solidFill>
                  <a:latin typeface="Arimo"/>
                </a:rPr>
                <a:t>ADVANCE</a:t>
              </a:r>
            </a:p>
          </p:txBody>
        </p:sp>
      </p:grpSp>
      <p:sp>
        <p:nvSpPr>
          <p:cNvPr name="Freeform 28" id="28"/>
          <p:cNvSpPr/>
          <p:nvPr/>
        </p:nvSpPr>
        <p:spPr>
          <a:xfrm flipH="false" flipV="false" rot="0">
            <a:off x="11786114" y="7052084"/>
            <a:ext cx="6825889" cy="3319463"/>
          </a:xfrm>
          <a:custGeom>
            <a:avLst/>
            <a:gdLst/>
            <a:ahLst/>
            <a:cxnLst/>
            <a:rect r="r" b="b" t="t" l="l"/>
            <a:pathLst>
              <a:path h="3319463" w="6825889">
                <a:moveTo>
                  <a:pt x="0" y="0"/>
                </a:moveTo>
                <a:lnTo>
                  <a:pt x="6825888" y="0"/>
                </a:lnTo>
                <a:lnTo>
                  <a:pt x="6825888" y="3319463"/>
                </a:lnTo>
                <a:lnTo>
                  <a:pt x="0" y="3319463"/>
                </a:lnTo>
                <a:lnTo>
                  <a:pt x="0" y="0"/>
                </a:lnTo>
                <a:close/>
              </a:path>
            </a:pathLst>
          </a:custGeom>
          <a:blipFill>
            <a:blip r:embed="rId14"/>
            <a:stretch>
              <a:fillRect l="0" t="-28233" r="-24540" b="-26026"/>
            </a:stretch>
          </a:blipFill>
        </p:spPr>
      </p:sp>
      <p:sp>
        <p:nvSpPr>
          <p:cNvPr name="TextBox 29" id="29"/>
          <p:cNvSpPr txBox="true"/>
          <p:nvPr/>
        </p:nvSpPr>
        <p:spPr>
          <a:xfrm rot="0">
            <a:off x="42149" y="2629157"/>
            <a:ext cx="5502588" cy="5763600"/>
          </a:xfrm>
          <a:prstGeom prst="rect">
            <a:avLst/>
          </a:prstGeom>
        </p:spPr>
        <p:txBody>
          <a:bodyPr anchor="t" rtlCol="false" tIns="0" lIns="0" bIns="0" rIns="0">
            <a:spAutoFit/>
          </a:bodyPr>
          <a:lstStyle/>
          <a:p>
            <a:pPr algn="ctr">
              <a:lnSpc>
                <a:spcPts val="5034"/>
              </a:lnSpc>
            </a:pPr>
            <a:r>
              <a:rPr lang="en-US" sz="4576">
                <a:solidFill>
                  <a:srgbClr val="2D65B2"/>
                </a:solidFill>
                <a:latin typeface="Shrikhand"/>
              </a:rPr>
              <a:t>Calculate the total revenue generated by each employee in the Sales Support Agent role, ordered by total revenue in descending order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2265450" y="364441"/>
            <a:ext cx="7810187" cy="9558118"/>
            <a:chOff x="0" y="0"/>
            <a:chExt cx="57336175" cy="70168094"/>
          </a:xfrm>
        </p:grpSpPr>
        <p:sp>
          <p:nvSpPr>
            <p:cNvPr name="Freeform 3" id="3"/>
            <p:cNvSpPr/>
            <p:nvPr/>
          </p:nvSpPr>
          <p:spPr>
            <a:xfrm flipH="false" flipV="false" rot="0">
              <a:off x="72390" y="72390"/>
              <a:ext cx="57191395" cy="70023313"/>
            </a:xfrm>
            <a:custGeom>
              <a:avLst/>
              <a:gdLst/>
              <a:ahLst/>
              <a:cxnLst/>
              <a:rect r="r" b="b" t="t" l="l"/>
              <a:pathLst>
                <a:path h="70023313" w="57191395">
                  <a:moveTo>
                    <a:pt x="0" y="0"/>
                  </a:moveTo>
                  <a:lnTo>
                    <a:pt x="57191395" y="0"/>
                  </a:lnTo>
                  <a:lnTo>
                    <a:pt x="57191395" y="70023313"/>
                  </a:lnTo>
                  <a:lnTo>
                    <a:pt x="0" y="70023313"/>
                  </a:lnTo>
                  <a:lnTo>
                    <a:pt x="0" y="0"/>
                  </a:lnTo>
                  <a:close/>
                </a:path>
              </a:pathLst>
            </a:custGeom>
            <a:solidFill>
              <a:srgbClr val="F86A9D"/>
            </a:solidFill>
          </p:spPr>
        </p:sp>
        <p:sp>
          <p:nvSpPr>
            <p:cNvPr name="Freeform 4" id="4"/>
            <p:cNvSpPr/>
            <p:nvPr/>
          </p:nvSpPr>
          <p:spPr>
            <a:xfrm flipH="false" flipV="false" rot="0">
              <a:off x="0" y="0"/>
              <a:ext cx="57336178" cy="70168095"/>
            </a:xfrm>
            <a:custGeom>
              <a:avLst/>
              <a:gdLst/>
              <a:ahLst/>
              <a:cxnLst/>
              <a:rect r="r" b="b" t="t" l="l"/>
              <a:pathLst>
                <a:path h="70168095" w="57336178">
                  <a:moveTo>
                    <a:pt x="57191393" y="70023317"/>
                  </a:moveTo>
                  <a:lnTo>
                    <a:pt x="57336178" y="70023317"/>
                  </a:lnTo>
                  <a:lnTo>
                    <a:pt x="57336178" y="70168095"/>
                  </a:lnTo>
                  <a:lnTo>
                    <a:pt x="57191393" y="70168095"/>
                  </a:lnTo>
                  <a:lnTo>
                    <a:pt x="57191393" y="70023317"/>
                  </a:lnTo>
                  <a:close/>
                  <a:moveTo>
                    <a:pt x="0" y="144780"/>
                  </a:moveTo>
                  <a:lnTo>
                    <a:pt x="144780" y="144780"/>
                  </a:lnTo>
                  <a:lnTo>
                    <a:pt x="144780" y="70023317"/>
                  </a:lnTo>
                  <a:lnTo>
                    <a:pt x="0" y="70023317"/>
                  </a:lnTo>
                  <a:lnTo>
                    <a:pt x="0" y="144780"/>
                  </a:lnTo>
                  <a:close/>
                  <a:moveTo>
                    <a:pt x="0" y="70023317"/>
                  </a:moveTo>
                  <a:lnTo>
                    <a:pt x="144780" y="70023317"/>
                  </a:lnTo>
                  <a:lnTo>
                    <a:pt x="144780" y="70168095"/>
                  </a:lnTo>
                  <a:lnTo>
                    <a:pt x="0" y="70168095"/>
                  </a:lnTo>
                  <a:lnTo>
                    <a:pt x="0" y="70023317"/>
                  </a:lnTo>
                  <a:close/>
                  <a:moveTo>
                    <a:pt x="57191393" y="144780"/>
                  </a:moveTo>
                  <a:lnTo>
                    <a:pt x="57336178" y="144780"/>
                  </a:lnTo>
                  <a:lnTo>
                    <a:pt x="57336178" y="70023317"/>
                  </a:lnTo>
                  <a:lnTo>
                    <a:pt x="57191393" y="70023317"/>
                  </a:lnTo>
                  <a:lnTo>
                    <a:pt x="57191393" y="144780"/>
                  </a:lnTo>
                  <a:close/>
                  <a:moveTo>
                    <a:pt x="144780" y="70023317"/>
                  </a:moveTo>
                  <a:lnTo>
                    <a:pt x="57191393" y="70023317"/>
                  </a:lnTo>
                  <a:lnTo>
                    <a:pt x="57191393" y="70168095"/>
                  </a:lnTo>
                  <a:lnTo>
                    <a:pt x="144780" y="70168095"/>
                  </a:lnTo>
                  <a:lnTo>
                    <a:pt x="144780" y="70023317"/>
                  </a:lnTo>
                  <a:close/>
                  <a:moveTo>
                    <a:pt x="57191393" y="0"/>
                  </a:moveTo>
                  <a:lnTo>
                    <a:pt x="57336178" y="0"/>
                  </a:lnTo>
                  <a:lnTo>
                    <a:pt x="57336178" y="144780"/>
                  </a:lnTo>
                  <a:lnTo>
                    <a:pt x="57191393" y="144780"/>
                  </a:lnTo>
                  <a:lnTo>
                    <a:pt x="57191393" y="0"/>
                  </a:lnTo>
                  <a:close/>
                  <a:moveTo>
                    <a:pt x="0" y="0"/>
                  </a:moveTo>
                  <a:lnTo>
                    <a:pt x="144780" y="0"/>
                  </a:lnTo>
                  <a:lnTo>
                    <a:pt x="144780" y="144780"/>
                  </a:lnTo>
                  <a:lnTo>
                    <a:pt x="0" y="144780"/>
                  </a:lnTo>
                  <a:lnTo>
                    <a:pt x="0" y="0"/>
                  </a:lnTo>
                  <a:close/>
                  <a:moveTo>
                    <a:pt x="144780" y="0"/>
                  </a:moveTo>
                  <a:lnTo>
                    <a:pt x="57191393" y="0"/>
                  </a:lnTo>
                  <a:lnTo>
                    <a:pt x="57191393" y="144780"/>
                  </a:lnTo>
                  <a:lnTo>
                    <a:pt x="144780" y="144780"/>
                  </a:lnTo>
                  <a:lnTo>
                    <a:pt x="144780" y="0"/>
                  </a:lnTo>
                  <a:close/>
                </a:path>
              </a:pathLst>
            </a:custGeom>
            <a:solidFill>
              <a:srgbClr val="121212"/>
            </a:solidFill>
          </p:spPr>
        </p:sp>
      </p:grpSp>
      <p:sp>
        <p:nvSpPr>
          <p:cNvPr name="Freeform 5" id="5"/>
          <p:cNvSpPr/>
          <p:nvPr/>
        </p:nvSpPr>
        <p:spPr>
          <a:xfrm flipH="false" flipV="false" rot="0">
            <a:off x="9240121" y="9301307"/>
            <a:ext cx="1838186" cy="1473891"/>
          </a:xfrm>
          <a:custGeom>
            <a:avLst/>
            <a:gdLst/>
            <a:ahLst/>
            <a:cxnLst/>
            <a:rect r="r" b="b" t="t" l="l"/>
            <a:pathLst>
              <a:path h="1473891" w="1838186">
                <a:moveTo>
                  <a:pt x="0" y="0"/>
                </a:moveTo>
                <a:lnTo>
                  <a:pt x="1838186" y="0"/>
                </a:lnTo>
                <a:lnTo>
                  <a:pt x="1838186" y="1473890"/>
                </a:lnTo>
                <a:lnTo>
                  <a:pt x="0" y="147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548651" y="9301307"/>
            <a:ext cx="1998692" cy="243477"/>
          </a:xfrm>
          <a:custGeom>
            <a:avLst/>
            <a:gdLst/>
            <a:ahLst/>
            <a:cxnLst/>
            <a:rect r="r" b="b" t="t" l="l"/>
            <a:pathLst>
              <a:path h="243477" w="1998692">
                <a:moveTo>
                  <a:pt x="0" y="0"/>
                </a:moveTo>
                <a:lnTo>
                  <a:pt x="1998692" y="0"/>
                </a:lnTo>
                <a:lnTo>
                  <a:pt x="1998692" y="243477"/>
                </a:lnTo>
                <a:lnTo>
                  <a:pt x="0" y="243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111951">
            <a:off x="9221783" y="3907854"/>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37092">
            <a:off x="17462082" y="7227612"/>
            <a:ext cx="437325" cy="464341"/>
          </a:xfrm>
          <a:custGeom>
            <a:avLst/>
            <a:gdLst/>
            <a:ahLst/>
            <a:cxnLst/>
            <a:rect r="r" b="b" t="t" l="l"/>
            <a:pathLst>
              <a:path h="464341" w="437325">
                <a:moveTo>
                  <a:pt x="0" y="0"/>
                </a:moveTo>
                <a:lnTo>
                  <a:pt x="437324" y="0"/>
                </a:lnTo>
                <a:lnTo>
                  <a:pt x="437324" y="464340"/>
                </a:lnTo>
                <a:lnTo>
                  <a:pt x="0" y="4643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581773">
            <a:off x="9268178" y="5967201"/>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7107424" y="-25809"/>
            <a:ext cx="11180576" cy="7593574"/>
            <a:chOff x="0" y="0"/>
            <a:chExt cx="14907434" cy="10124765"/>
          </a:xfrm>
        </p:grpSpPr>
        <p:grpSp>
          <p:nvGrpSpPr>
            <p:cNvPr name="Group 11" id="11"/>
            <p:cNvGrpSpPr/>
            <p:nvPr/>
          </p:nvGrpSpPr>
          <p:grpSpPr>
            <a:xfrm rot="0">
              <a:off x="0" y="0"/>
              <a:ext cx="14907434" cy="10124765"/>
              <a:chOff x="0" y="0"/>
              <a:chExt cx="8238178" cy="5595170"/>
            </a:xfrm>
          </p:grpSpPr>
          <p:sp>
            <p:nvSpPr>
              <p:cNvPr name="Freeform 12" id="12"/>
              <p:cNvSpPr/>
              <p:nvPr/>
            </p:nvSpPr>
            <p:spPr>
              <a:xfrm flipH="false" flipV="false" rot="0">
                <a:off x="48260" y="48260"/>
                <a:ext cx="8189919" cy="5546910"/>
              </a:xfrm>
              <a:custGeom>
                <a:avLst/>
                <a:gdLst/>
                <a:ahLst/>
                <a:cxnLst/>
                <a:rect r="r" b="b" t="t" l="l"/>
                <a:pathLst>
                  <a:path h="5546910" w="8189919">
                    <a:moveTo>
                      <a:pt x="0" y="0"/>
                    </a:moveTo>
                    <a:lnTo>
                      <a:pt x="8189919" y="0"/>
                    </a:lnTo>
                    <a:lnTo>
                      <a:pt x="8189919" y="5546910"/>
                    </a:lnTo>
                    <a:lnTo>
                      <a:pt x="0" y="5546910"/>
                    </a:lnTo>
                    <a:close/>
                  </a:path>
                </a:pathLst>
              </a:custGeom>
              <a:solidFill>
                <a:srgbClr val="121212"/>
              </a:solidFill>
            </p:spPr>
          </p:sp>
          <p:sp>
            <p:nvSpPr>
              <p:cNvPr name="Freeform 13" id="13"/>
              <p:cNvSpPr/>
              <p:nvPr/>
            </p:nvSpPr>
            <p:spPr>
              <a:xfrm flipH="false" flipV="false" rot="0">
                <a:off x="6350" y="6350"/>
                <a:ext cx="8189919" cy="5546909"/>
              </a:xfrm>
              <a:custGeom>
                <a:avLst/>
                <a:gdLst/>
                <a:ahLst/>
                <a:cxnLst/>
                <a:rect r="r" b="b" t="t" l="l"/>
                <a:pathLst>
                  <a:path h="5546909" w="8189919">
                    <a:moveTo>
                      <a:pt x="0" y="0"/>
                    </a:moveTo>
                    <a:lnTo>
                      <a:pt x="8189919" y="0"/>
                    </a:lnTo>
                    <a:lnTo>
                      <a:pt x="8189919" y="5546909"/>
                    </a:lnTo>
                    <a:lnTo>
                      <a:pt x="0" y="5546909"/>
                    </a:lnTo>
                    <a:close/>
                  </a:path>
                </a:pathLst>
              </a:custGeom>
              <a:solidFill>
                <a:srgbClr val="FFEC89"/>
              </a:solidFill>
            </p:spPr>
          </p:sp>
          <p:sp>
            <p:nvSpPr>
              <p:cNvPr name="Freeform 14" id="14"/>
              <p:cNvSpPr/>
              <p:nvPr/>
            </p:nvSpPr>
            <p:spPr>
              <a:xfrm flipH="false" flipV="false" rot="0">
                <a:off x="0" y="0"/>
                <a:ext cx="8202619" cy="5559609"/>
              </a:xfrm>
              <a:custGeom>
                <a:avLst/>
                <a:gdLst/>
                <a:ahLst/>
                <a:cxnLst/>
                <a:rect r="r" b="b" t="t" l="l"/>
                <a:pathLst>
                  <a:path h="5559609" w="8202619">
                    <a:moveTo>
                      <a:pt x="8202619" y="5559609"/>
                    </a:moveTo>
                    <a:lnTo>
                      <a:pt x="0" y="5559609"/>
                    </a:lnTo>
                    <a:lnTo>
                      <a:pt x="0" y="0"/>
                    </a:lnTo>
                    <a:lnTo>
                      <a:pt x="8202619" y="0"/>
                    </a:lnTo>
                    <a:lnTo>
                      <a:pt x="8202619" y="5559609"/>
                    </a:lnTo>
                    <a:close/>
                    <a:moveTo>
                      <a:pt x="12700" y="5546909"/>
                    </a:moveTo>
                    <a:lnTo>
                      <a:pt x="8189919" y="5546909"/>
                    </a:lnTo>
                    <a:lnTo>
                      <a:pt x="8189919" y="12700"/>
                    </a:lnTo>
                    <a:lnTo>
                      <a:pt x="12700" y="12700"/>
                    </a:lnTo>
                    <a:lnTo>
                      <a:pt x="12700" y="5546909"/>
                    </a:lnTo>
                    <a:close/>
                  </a:path>
                </a:pathLst>
              </a:custGeom>
              <a:solidFill>
                <a:srgbClr val="121212"/>
              </a:solidFill>
            </p:spPr>
          </p:sp>
        </p:grpSp>
        <p:sp>
          <p:nvSpPr>
            <p:cNvPr name="TextBox 15" id="15"/>
            <p:cNvSpPr txBox="true"/>
            <p:nvPr/>
          </p:nvSpPr>
          <p:spPr>
            <a:xfrm rot="0">
              <a:off x="931645" y="442595"/>
              <a:ext cx="13044144" cy="9163374"/>
            </a:xfrm>
            <a:prstGeom prst="rect">
              <a:avLst/>
            </a:prstGeom>
          </p:spPr>
          <p:txBody>
            <a:bodyPr anchor="t" rtlCol="false" tIns="0" lIns="0" bIns="0" rIns="0">
              <a:spAutoFit/>
            </a:bodyPr>
            <a:lstStyle/>
            <a:p>
              <a:pPr algn="ctr">
                <a:lnSpc>
                  <a:spcPts val="4353"/>
                </a:lnSpc>
              </a:pPr>
              <a:r>
                <a:rPr lang="en-US" sz="3109">
                  <a:solidFill>
                    <a:srgbClr val="004AAD"/>
                  </a:solidFill>
                  <a:latin typeface="Cloud Soft"/>
                </a:rPr>
                <a:t>WITH</a:t>
              </a:r>
              <a:r>
                <a:rPr lang="en-US" sz="3109">
                  <a:solidFill>
                    <a:srgbClr val="000000"/>
                  </a:solidFill>
                  <a:latin typeface="Cloud Soft"/>
                </a:rPr>
                <a:t> first_purchase_year</a:t>
              </a:r>
              <a:r>
                <a:rPr lang="en-US" sz="3109">
                  <a:solidFill>
                    <a:srgbClr val="004AAD"/>
                  </a:solidFill>
                  <a:latin typeface="Cloud Soft"/>
                </a:rPr>
                <a:t> AS</a:t>
              </a:r>
              <a:r>
                <a:rPr lang="en-US" sz="3109">
                  <a:solidFill>
                    <a:srgbClr val="000000"/>
                  </a:solidFill>
                  <a:latin typeface="Cloud Soft"/>
                </a:rPr>
                <a:t> (</a:t>
              </a:r>
            </a:p>
            <a:p>
              <a:pPr algn="ctr">
                <a:lnSpc>
                  <a:spcPts val="4353"/>
                </a:lnSpc>
              </a:pPr>
              <a:r>
                <a:rPr lang="en-US" sz="3109">
                  <a:solidFill>
                    <a:srgbClr val="000000"/>
                  </a:solidFill>
                  <a:latin typeface="Cloud Soft"/>
                </a:rPr>
                <a:t>    </a:t>
              </a:r>
              <a:r>
                <a:rPr lang="en-US" sz="3109">
                  <a:solidFill>
                    <a:srgbClr val="004AAD"/>
                  </a:solidFill>
                  <a:latin typeface="Cloud Soft"/>
                </a:rPr>
                <a:t>SELECT</a:t>
              </a:r>
              <a:r>
                <a:rPr lang="en-US" sz="3109">
                  <a:solidFill>
                    <a:srgbClr val="000000"/>
                  </a:solidFill>
                  <a:latin typeface="Cloud Soft"/>
                </a:rPr>
                <a:t> customer_id, MIN(invoice_date) </a:t>
              </a:r>
              <a:r>
                <a:rPr lang="en-US" sz="3109">
                  <a:solidFill>
                    <a:srgbClr val="004AAD"/>
                  </a:solidFill>
                  <a:latin typeface="Cloud Soft"/>
                </a:rPr>
                <a:t>AS</a:t>
              </a:r>
              <a:r>
                <a:rPr lang="en-US" sz="3109">
                  <a:solidFill>
                    <a:srgbClr val="000000"/>
                  </a:solidFill>
                  <a:latin typeface="Cloud Soft"/>
                </a:rPr>
                <a:t> first_purchase</a:t>
              </a:r>
            </a:p>
            <a:p>
              <a:pPr algn="ctr">
                <a:lnSpc>
                  <a:spcPts val="4353"/>
                </a:lnSpc>
              </a:pPr>
              <a:r>
                <a:rPr lang="en-US" sz="3109">
                  <a:solidFill>
                    <a:srgbClr val="000000"/>
                  </a:solidFill>
                  <a:latin typeface="Cloud Soft"/>
                </a:rPr>
                <a:t>    </a:t>
              </a:r>
              <a:r>
                <a:rPr lang="en-US" sz="3109">
                  <a:solidFill>
                    <a:srgbClr val="004AAD"/>
                  </a:solidFill>
                  <a:latin typeface="Cloud Soft"/>
                </a:rPr>
                <a:t>FROM</a:t>
              </a:r>
              <a:r>
                <a:rPr lang="en-US" sz="3109">
                  <a:solidFill>
                    <a:srgbClr val="000000"/>
                  </a:solidFill>
                  <a:latin typeface="Cloud Soft"/>
                </a:rPr>
                <a:t> invoices</a:t>
              </a:r>
            </a:p>
            <a:p>
              <a:pPr algn="ctr">
                <a:lnSpc>
                  <a:spcPts val="4353"/>
                </a:lnSpc>
              </a:pPr>
              <a:r>
                <a:rPr lang="en-US" sz="3109">
                  <a:solidFill>
                    <a:srgbClr val="000000"/>
                  </a:solidFill>
                  <a:latin typeface="Cloud Soft"/>
                </a:rPr>
                <a:t>    </a:t>
              </a:r>
              <a:r>
                <a:rPr lang="en-US" sz="3109">
                  <a:solidFill>
                    <a:srgbClr val="004AAD"/>
                  </a:solidFill>
                  <a:latin typeface="Cloud Soft"/>
                </a:rPr>
                <a:t>GROUP BY</a:t>
              </a:r>
              <a:r>
                <a:rPr lang="en-US" sz="3109">
                  <a:solidFill>
                    <a:srgbClr val="000000"/>
                  </a:solidFill>
                  <a:latin typeface="Cloud Soft"/>
                </a:rPr>
                <a:t> customer_id</a:t>
              </a:r>
            </a:p>
            <a:p>
              <a:pPr algn="ctr">
                <a:lnSpc>
                  <a:spcPts val="4353"/>
                </a:lnSpc>
              </a:pPr>
              <a:r>
                <a:rPr lang="en-US" sz="3109">
                  <a:solidFill>
                    <a:srgbClr val="000000"/>
                  </a:solidFill>
                  <a:latin typeface="Cloud Soft"/>
                </a:rPr>
                <a:t>)</a:t>
              </a:r>
            </a:p>
            <a:p>
              <a:pPr algn="ctr">
                <a:lnSpc>
                  <a:spcPts val="4353"/>
                </a:lnSpc>
              </a:pPr>
              <a:r>
                <a:rPr lang="en-US" sz="3109">
                  <a:solidFill>
                    <a:srgbClr val="004AAD"/>
                  </a:solidFill>
                  <a:latin typeface="Cloud Soft"/>
                </a:rPr>
                <a:t>SELECT YEAR</a:t>
              </a:r>
              <a:r>
                <a:rPr lang="en-US" sz="3109">
                  <a:solidFill>
                    <a:srgbClr val="000000"/>
                  </a:solidFill>
                  <a:latin typeface="Cloud Soft"/>
                </a:rPr>
                <a:t>(first_purchase) </a:t>
              </a:r>
              <a:r>
                <a:rPr lang="en-US" sz="3109">
                  <a:solidFill>
                    <a:srgbClr val="004AAD"/>
                  </a:solidFill>
                  <a:latin typeface="Cloud Soft"/>
                </a:rPr>
                <a:t>AS</a:t>
              </a:r>
              <a:r>
                <a:rPr lang="en-US" sz="3109">
                  <a:solidFill>
                    <a:srgbClr val="000000"/>
                  </a:solidFill>
                  <a:latin typeface="Cloud Soft"/>
                </a:rPr>
                <a:t> purchase_year, </a:t>
              </a:r>
              <a:r>
                <a:rPr lang="en-US" sz="3109">
                  <a:solidFill>
                    <a:srgbClr val="004AAD"/>
                  </a:solidFill>
                  <a:latin typeface="Cloud Soft"/>
                </a:rPr>
                <a:t>COUNT</a:t>
              </a:r>
              <a:r>
                <a:rPr lang="en-US" sz="3109">
                  <a:solidFill>
                    <a:srgbClr val="000000"/>
                  </a:solidFill>
                  <a:latin typeface="Cloud Soft"/>
                </a:rPr>
                <a:t>(*)</a:t>
              </a:r>
              <a:r>
                <a:rPr lang="en-US" sz="3109">
                  <a:solidFill>
                    <a:srgbClr val="004AAD"/>
                  </a:solidFill>
                  <a:latin typeface="Cloud Soft"/>
                </a:rPr>
                <a:t> AS</a:t>
              </a:r>
              <a:r>
                <a:rPr lang="en-US" sz="3109">
                  <a:solidFill>
                    <a:srgbClr val="000000"/>
                  </a:solidFill>
                  <a:latin typeface="Cloud Soft"/>
                </a:rPr>
                <a:t> new_customers</a:t>
              </a:r>
            </a:p>
            <a:p>
              <a:pPr algn="ctr">
                <a:lnSpc>
                  <a:spcPts val="4353"/>
                </a:lnSpc>
              </a:pPr>
              <a:r>
                <a:rPr lang="en-US" sz="3109">
                  <a:solidFill>
                    <a:srgbClr val="004AAD"/>
                  </a:solidFill>
                  <a:latin typeface="Cloud Soft"/>
                </a:rPr>
                <a:t>FROM</a:t>
              </a:r>
              <a:r>
                <a:rPr lang="en-US" sz="3109">
                  <a:solidFill>
                    <a:srgbClr val="000000"/>
                  </a:solidFill>
                  <a:latin typeface="Cloud Soft"/>
                </a:rPr>
                <a:t> first_purchase_year</a:t>
              </a:r>
            </a:p>
            <a:p>
              <a:pPr algn="ctr">
                <a:lnSpc>
                  <a:spcPts val="4353"/>
                </a:lnSpc>
              </a:pPr>
              <a:r>
                <a:rPr lang="en-US" sz="3109">
                  <a:solidFill>
                    <a:srgbClr val="004AAD"/>
                  </a:solidFill>
                  <a:latin typeface="Cloud Soft"/>
                </a:rPr>
                <a:t>GROUP BY</a:t>
              </a:r>
              <a:r>
                <a:rPr lang="en-US" sz="3109">
                  <a:solidFill>
                    <a:srgbClr val="000000"/>
                  </a:solidFill>
                  <a:latin typeface="Cloud Soft"/>
                </a:rPr>
                <a:t> purchase_year</a:t>
              </a:r>
            </a:p>
            <a:p>
              <a:pPr algn="ctr">
                <a:lnSpc>
                  <a:spcPts val="4353"/>
                </a:lnSpc>
              </a:pPr>
              <a:r>
                <a:rPr lang="en-US" sz="3109">
                  <a:solidFill>
                    <a:srgbClr val="004AAD"/>
                  </a:solidFill>
                  <a:latin typeface="Cloud Soft"/>
                </a:rPr>
                <a:t>ORDER BY</a:t>
              </a:r>
              <a:r>
                <a:rPr lang="en-US" sz="3109">
                  <a:solidFill>
                    <a:srgbClr val="000000"/>
                  </a:solidFill>
                  <a:latin typeface="Cloud Soft"/>
                </a:rPr>
                <a:t> purchase_year </a:t>
              </a:r>
              <a:r>
                <a:rPr lang="en-US" sz="3109">
                  <a:solidFill>
                    <a:srgbClr val="004AAD"/>
                  </a:solidFill>
                  <a:latin typeface="Cloud Soft"/>
                </a:rPr>
                <a:t>ASC</a:t>
              </a:r>
              <a:r>
                <a:rPr lang="en-US" sz="3109">
                  <a:solidFill>
                    <a:srgbClr val="000000"/>
                  </a:solidFill>
                  <a:latin typeface="Cloud Soft"/>
                </a:rPr>
                <a:t>;</a:t>
              </a:r>
            </a:p>
            <a:p>
              <a:pPr algn="ctr">
                <a:lnSpc>
                  <a:spcPts val="3906"/>
                </a:lnSpc>
              </a:pPr>
            </a:p>
            <a:p>
              <a:pPr algn="ctr">
                <a:lnSpc>
                  <a:spcPts val="2444"/>
                </a:lnSpc>
              </a:pPr>
            </a:p>
          </p:txBody>
        </p:sp>
      </p:grpSp>
      <p:sp>
        <p:nvSpPr>
          <p:cNvPr name="Freeform 16" id="16"/>
          <p:cNvSpPr/>
          <p:nvPr/>
        </p:nvSpPr>
        <p:spPr>
          <a:xfrm flipH="false" flipV="false" rot="0">
            <a:off x="15899822" y="5365115"/>
            <a:ext cx="1540581" cy="515394"/>
          </a:xfrm>
          <a:custGeom>
            <a:avLst/>
            <a:gdLst/>
            <a:ahLst/>
            <a:cxnLst/>
            <a:rect r="r" b="b" t="t" l="l"/>
            <a:pathLst>
              <a:path h="515394" w="1540581">
                <a:moveTo>
                  <a:pt x="0" y="0"/>
                </a:moveTo>
                <a:lnTo>
                  <a:pt x="1540581" y="0"/>
                </a:lnTo>
                <a:lnTo>
                  <a:pt x="1540581" y="515394"/>
                </a:lnTo>
                <a:lnTo>
                  <a:pt x="0" y="5153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6429967" y="7207320"/>
            <a:ext cx="2702444" cy="1829840"/>
            <a:chOff x="0" y="0"/>
            <a:chExt cx="3603259" cy="2439787"/>
          </a:xfrm>
        </p:grpSpPr>
        <p:grpSp>
          <p:nvGrpSpPr>
            <p:cNvPr name="Group 18" id="18"/>
            <p:cNvGrpSpPr/>
            <p:nvPr/>
          </p:nvGrpSpPr>
          <p:grpSpPr>
            <a:xfrm rot="0">
              <a:off x="0" y="0"/>
              <a:ext cx="3603259" cy="2439787"/>
              <a:chOff x="0" y="0"/>
              <a:chExt cx="1017888" cy="689218"/>
            </a:xfrm>
          </p:grpSpPr>
          <p:sp>
            <p:nvSpPr>
              <p:cNvPr name="Freeform 19" id="19"/>
              <p:cNvSpPr/>
              <p:nvPr/>
            </p:nvSpPr>
            <p:spPr>
              <a:xfrm flipH="false" flipV="false" rot="0">
                <a:off x="48260" y="4826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121212"/>
              </a:solidFill>
            </p:spPr>
          </p:sp>
          <p:sp>
            <p:nvSpPr>
              <p:cNvPr name="Freeform 20" id="20"/>
              <p:cNvSpPr/>
              <p:nvPr/>
            </p:nvSpPr>
            <p:spPr>
              <a:xfrm flipH="false" flipV="false" rot="0">
                <a:off x="6350" y="635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97C1FA"/>
              </a:solidFill>
            </p:spPr>
          </p:sp>
          <p:sp>
            <p:nvSpPr>
              <p:cNvPr name="Freeform 21" id="21"/>
              <p:cNvSpPr/>
              <p:nvPr/>
            </p:nvSpPr>
            <p:spPr>
              <a:xfrm flipH="false" flipV="false" rot="0">
                <a:off x="0" y="0"/>
                <a:ext cx="982328" cy="653658"/>
              </a:xfrm>
              <a:custGeom>
                <a:avLst/>
                <a:gdLst/>
                <a:ahLst/>
                <a:cxnLst/>
                <a:rect r="r" b="b" t="t" l="l"/>
                <a:pathLst>
                  <a:path h="653658" w="982328">
                    <a:moveTo>
                      <a:pt x="982328" y="653658"/>
                    </a:moveTo>
                    <a:lnTo>
                      <a:pt x="0" y="653658"/>
                    </a:lnTo>
                    <a:lnTo>
                      <a:pt x="0" y="0"/>
                    </a:lnTo>
                    <a:lnTo>
                      <a:pt x="982328" y="0"/>
                    </a:lnTo>
                    <a:lnTo>
                      <a:pt x="982328" y="653658"/>
                    </a:lnTo>
                    <a:close/>
                    <a:moveTo>
                      <a:pt x="12700" y="640958"/>
                    </a:moveTo>
                    <a:lnTo>
                      <a:pt x="969628" y="640958"/>
                    </a:lnTo>
                    <a:lnTo>
                      <a:pt x="969628" y="12700"/>
                    </a:lnTo>
                    <a:lnTo>
                      <a:pt x="12700" y="12700"/>
                    </a:lnTo>
                    <a:lnTo>
                      <a:pt x="12700" y="640958"/>
                    </a:lnTo>
                    <a:close/>
                  </a:path>
                </a:pathLst>
              </a:custGeom>
              <a:solidFill>
                <a:srgbClr val="121212"/>
              </a:solidFill>
            </p:spPr>
          </p:sp>
        </p:grpSp>
        <p:sp>
          <p:nvSpPr>
            <p:cNvPr name="TextBox 22" id="22"/>
            <p:cNvSpPr txBox="true"/>
            <p:nvPr/>
          </p:nvSpPr>
          <p:spPr>
            <a:xfrm rot="0">
              <a:off x="225187" y="716593"/>
              <a:ext cx="3152885" cy="920876"/>
            </a:xfrm>
            <a:prstGeom prst="rect">
              <a:avLst/>
            </a:prstGeom>
          </p:spPr>
          <p:txBody>
            <a:bodyPr anchor="t" rtlCol="false" tIns="0" lIns="0" bIns="0" rIns="0">
              <a:spAutoFit/>
            </a:bodyPr>
            <a:lstStyle/>
            <a:p>
              <a:pPr algn="ctr">
                <a:lnSpc>
                  <a:spcPts val="5777"/>
                </a:lnSpc>
              </a:pPr>
              <a:r>
                <a:rPr lang="en-US" sz="4127">
                  <a:solidFill>
                    <a:srgbClr val="121212"/>
                  </a:solidFill>
                  <a:latin typeface="Barriecito"/>
                </a:rPr>
                <a:t>Output</a:t>
              </a:r>
            </a:p>
          </p:txBody>
        </p:sp>
      </p:grpSp>
      <p:grpSp>
        <p:nvGrpSpPr>
          <p:cNvPr name="Group 23" id="23"/>
          <p:cNvGrpSpPr/>
          <p:nvPr/>
        </p:nvGrpSpPr>
        <p:grpSpPr>
          <a:xfrm rot="0">
            <a:off x="42149" y="-3270"/>
            <a:ext cx="4230015" cy="1796313"/>
            <a:chOff x="0" y="0"/>
            <a:chExt cx="5640020" cy="2395085"/>
          </a:xfrm>
        </p:grpSpPr>
        <p:sp>
          <p:nvSpPr>
            <p:cNvPr name="Freeform 24" id="24"/>
            <p:cNvSpPr/>
            <p:nvPr/>
          </p:nvSpPr>
          <p:spPr>
            <a:xfrm flipH="false" flipV="false" rot="0">
              <a:off x="0" y="0"/>
              <a:ext cx="5640020" cy="2293485"/>
            </a:xfrm>
            <a:custGeom>
              <a:avLst/>
              <a:gdLst/>
              <a:ahLst/>
              <a:cxnLst/>
              <a:rect r="r" b="b" t="t" l="l"/>
              <a:pathLst>
                <a:path h="2293485" w="5640020">
                  <a:moveTo>
                    <a:pt x="0" y="0"/>
                  </a:moveTo>
                  <a:lnTo>
                    <a:pt x="5640020" y="0"/>
                  </a:lnTo>
                  <a:lnTo>
                    <a:pt x="5640020" y="2293485"/>
                  </a:lnTo>
                  <a:lnTo>
                    <a:pt x="0" y="2293485"/>
                  </a:lnTo>
                  <a:close/>
                </a:path>
              </a:pathLst>
            </a:custGeom>
            <a:solidFill>
              <a:srgbClr val="FFFAF2"/>
            </a:solidFill>
          </p:spPr>
        </p:sp>
        <p:sp>
          <p:nvSpPr>
            <p:cNvPr name="Freeform 25" id="25"/>
            <p:cNvSpPr/>
            <p:nvPr/>
          </p:nvSpPr>
          <p:spPr>
            <a:xfrm flipH="false" flipV="false" rot="0">
              <a:off x="0" y="0"/>
              <a:ext cx="5640020" cy="2395085"/>
            </a:xfrm>
            <a:custGeom>
              <a:avLst/>
              <a:gdLst/>
              <a:ahLst/>
              <a:cxnLst/>
              <a:rect r="r" b="b" t="t" l="l"/>
              <a:pathLst>
                <a:path h="2395085" w="5640020">
                  <a:moveTo>
                    <a:pt x="0" y="2293485"/>
                  </a:moveTo>
                  <a:lnTo>
                    <a:pt x="5640020" y="2293485"/>
                  </a:lnTo>
                  <a:lnTo>
                    <a:pt x="5513020" y="2395085"/>
                  </a:lnTo>
                  <a:cubicBezTo>
                    <a:pt x="5513020" y="2395085"/>
                    <a:pt x="4522420" y="2318885"/>
                    <a:pt x="4420820" y="2318885"/>
                  </a:cubicBezTo>
                  <a:lnTo>
                    <a:pt x="1219200" y="2318885"/>
                  </a:lnTo>
                  <a:cubicBezTo>
                    <a:pt x="1117600" y="2318885"/>
                    <a:pt x="127000" y="2395085"/>
                    <a:pt x="127000" y="2395085"/>
                  </a:cubicBezTo>
                  <a:lnTo>
                    <a:pt x="0" y="2293485"/>
                  </a:lnTo>
                  <a:lnTo>
                    <a:pt x="0" y="0"/>
                  </a:lnTo>
                  <a:lnTo>
                    <a:pt x="5640020" y="0"/>
                  </a:lnTo>
                  <a:lnTo>
                    <a:pt x="5640020" y="2293485"/>
                  </a:lnTo>
                  <a:lnTo>
                    <a:pt x="12700" y="2293485"/>
                  </a:lnTo>
                  <a:lnTo>
                    <a:pt x="12700" y="2280785"/>
                  </a:lnTo>
                  <a:lnTo>
                    <a:pt x="5627320" y="2280785"/>
                  </a:lnTo>
                  <a:lnTo>
                    <a:pt x="5627320" y="12700"/>
                  </a:lnTo>
                  <a:lnTo>
                    <a:pt x="12700" y="12700"/>
                  </a:lnTo>
                  <a:lnTo>
                    <a:pt x="12700" y="2293485"/>
                  </a:lnTo>
                </a:path>
              </a:pathLst>
            </a:custGeom>
            <a:solidFill>
              <a:srgbClr val="394C60">
                <a:alpha val="9804"/>
              </a:srgbClr>
            </a:solidFill>
          </p:spPr>
        </p:sp>
        <p:sp>
          <p:nvSpPr>
            <p:cNvPr name="TextBox 26" id="26"/>
            <p:cNvSpPr txBox="true"/>
            <p:nvPr/>
          </p:nvSpPr>
          <p:spPr>
            <a:xfrm>
              <a:off x="0" y="-114300"/>
              <a:ext cx="5640020" cy="1950585"/>
            </a:xfrm>
            <a:prstGeom prst="rect">
              <a:avLst/>
            </a:prstGeom>
          </p:spPr>
          <p:txBody>
            <a:bodyPr anchor="t" rtlCol="false" tIns="203200" lIns="203200" bIns="203200" rIns="203200"/>
            <a:lstStyle/>
            <a:p>
              <a:pPr>
                <a:lnSpc>
                  <a:spcPts val="6719"/>
                </a:lnSpc>
              </a:pPr>
              <a:r>
                <a:rPr lang="en-US" sz="4799">
                  <a:solidFill>
                    <a:srgbClr val="000000"/>
                  </a:solidFill>
                  <a:latin typeface="Arimo"/>
                </a:rPr>
                <a:t>ADVANCE</a:t>
              </a:r>
            </a:p>
          </p:txBody>
        </p:sp>
      </p:grpSp>
      <p:sp>
        <p:nvSpPr>
          <p:cNvPr name="Freeform 27" id="27"/>
          <p:cNvSpPr/>
          <p:nvPr/>
        </p:nvSpPr>
        <p:spPr>
          <a:xfrm flipH="false" flipV="false" rot="0">
            <a:off x="9132412" y="7207320"/>
            <a:ext cx="8272400" cy="3199937"/>
          </a:xfrm>
          <a:custGeom>
            <a:avLst/>
            <a:gdLst/>
            <a:ahLst/>
            <a:cxnLst/>
            <a:rect r="r" b="b" t="t" l="l"/>
            <a:pathLst>
              <a:path h="3199937" w="8272400">
                <a:moveTo>
                  <a:pt x="0" y="0"/>
                </a:moveTo>
                <a:lnTo>
                  <a:pt x="8272400" y="0"/>
                </a:lnTo>
                <a:lnTo>
                  <a:pt x="8272400" y="3199937"/>
                </a:lnTo>
                <a:lnTo>
                  <a:pt x="0" y="3199937"/>
                </a:lnTo>
                <a:lnTo>
                  <a:pt x="0" y="0"/>
                </a:lnTo>
                <a:close/>
              </a:path>
            </a:pathLst>
          </a:custGeom>
          <a:blipFill>
            <a:blip r:embed="rId14"/>
            <a:stretch>
              <a:fillRect l="0" t="-21555" r="-15917" b="0"/>
            </a:stretch>
          </a:blipFill>
        </p:spPr>
      </p:sp>
      <p:sp>
        <p:nvSpPr>
          <p:cNvPr name="TextBox 28" id="28"/>
          <p:cNvSpPr txBox="true"/>
          <p:nvPr/>
        </p:nvSpPr>
        <p:spPr>
          <a:xfrm rot="0">
            <a:off x="42149" y="2638682"/>
            <a:ext cx="5502588" cy="6360500"/>
          </a:xfrm>
          <a:prstGeom prst="rect">
            <a:avLst/>
          </a:prstGeom>
        </p:spPr>
        <p:txBody>
          <a:bodyPr anchor="t" rtlCol="false" tIns="0" lIns="0" bIns="0" rIns="0">
            <a:spAutoFit/>
          </a:bodyPr>
          <a:lstStyle/>
          <a:p>
            <a:pPr algn="ctr">
              <a:lnSpc>
                <a:spcPts val="5584"/>
              </a:lnSpc>
            </a:pPr>
            <a:r>
              <a:rPr lang="en-US" sz="5076">
                <a:solidFill>
                  <a:srgbClr val="2D65B2"/>
                </a:solidFill>
                <a:latin typeface="Shrikhand"/>
              </a:rPr>
              <a:t>Find the number of customers who made their first purchase in each year, ordered by year in ascending order</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FFAF2"/>
        </a:solidFill>
      </p:bgPr>
    </p:bg>
    <p:spTree>
      <p:nvGrpSpPr>
        <p:cNvPr id="1" name=""/>
        <p:cNvGrpSpPr/>
        <p:nvPr/>
      </p:nvGrpSpPr>
      <p:grpSpPr>
        <a:xfrm>
          <a:off x="0" y="0"/>
          <a:ext cx="0" cy="0"/>
          <a:chOff x="0" y="0"/>
          <a:chExt cx="0" cy="0"/>
        </a:xfrm>
      </p:grpSpPr>
      <p:grpSp>
        <p:nvGrpSpPr>
          <p:cNvPr name="Group 2" id="2"/>
          <p:cNvGrpSpPr/>
          <p:nvPr/>
        </p:nvGrpSpPr>
        <p:grpSpPr>
          <a:xfrm rot="0">
            <a:off x="1028700" y="1028700"/>
            <a:ext cx="16230600" cy="8229600"/>
            <a:chOff x="0" y="0"/>
            <a:chExt cx="7064435" cy="3581967"/>
          </a:xfrm>
        </p:grpSpPr>
        <p:sp>
          <p:nvSpPr>
            <p:cNvPr name="Freeform 3" id="3"/>
            <p:cNvSpPr/>
            <p:nvPr/>
          </p:nvSpPr>
          <p:spPr>
            <a:xfrm flipH="false" flipV="false" rot="0">
              <a:off x="48260" y="48260"/>
              <a:ext cx="7016175" cy="3533707"/>
            </a:xfrm>
            <a:custGeom>
              <a:avLst/>
              <a:gdLst/>
              <a:ahLst/>
              <a:cxnLst/>
              <a:rect r="r" b="b" t="t" l="l"/>
              <a:pathLst>
                <a:path h="3533707" w="7016175">
                  <a:moveTo>
                    <a:pt x="0" y="0"/>
                  </a:moveTo>
                  <a:lnTo>
                    <a:pt x="7016175" y="0"/>
                  </a:lnTo>
                  <a:lnTo>
                    <a:pt x="7016175" y="3533707"/>
                  </a:lnTo>
                  <a:lnTo>
                    <a:pt x="0" y="3533707"/>
                  </a:lnTo>
                  <a:close/>
                </a:path>
              </a:pathLst>
            </a:custGeom>
            <a:solidFill>
              <a:srgbClr val="121212"/>
            </a:solidFill>
          </p:spPr>
        </p:sp>
        <p:sp>
          <p:nvSpPr>
            <p:cNvPr name="Freeform 4" id="4"/>
            <p:cNvSpPr/>
            <p:nvPr/>
          </p:nvSpPr>
          <p:spPr>
            <a:xfrm flipH="false" flipV="false" rot="0">
              <a:off x="6350" y="6350"/>
              <a:ext cx="7016175" cy="3533707"/>
            </a:xfrm>
            <a:custGeom>
              <a:avLst/>
              <a:gdLst/>
              <a:ahLst/>
              <a:cxnLst/>
              <a:rect r="r" b="b" t="t" l="l"/>
              <a:pathLst>
                <a:path h="3533707" w="7016175">
                  <a:moveTo>
                    <a:pt x="0" y="0"/>
                  </a:moveTo>
                  <a:lnTo>
                    <a:pt x="7016175" y="0"/>
                  </a:lnTo>
                  <a:lnTo>
                    <a:pt x="7016175" y="3533707"/>
                  </a:lnTo>
                  <a:lnTo>
                    <a:pt x="0" y="3533707"/>
                  </a:lnTo>
                  <a:close/>
                </a:path>
              </a:pathLst>
            </a:custGeom>
            <a:solidFill>
              <a:srgbClr val="FFFAF2"/>
            </a:solidFill>
          </p:spPr>
        </p:sp>
        <p:sp>
          <p:nvSpPr>
            <p:cNvPr name="Freeform 5" id="5"/>
            <p:cNvSpPr/>
            <p:nvPr/>
          </p:nvSpPr>
          <p:spPr>
            <a:xfrm flipH="false" flipV="false" rot="0">
              <a:off x="0" y="0"/>
              <a:ext cx="7028875" cy="3546407"/>
            </a:xfrm>
            <a:custGeom>
              <a:avLst/>
              <a:gdLst/>
              <a:ahLst/>
              <a:cxnLst/>
              <a:rect r="r" b="b" t="t" l="l"/>
              <a:pathLst>
                <a:path h="3546407" w="7028875">
                  <a:moveTo>
                    <a:pt x="7028875" y="3546407"/>
                  </a:moveTo>
                  <a:lnTo>
                    <a:pt x="0" y="3546407"/>
                  </a:lnTo>
                  <a:lnTo>
                    <a:pt x="0" y="0"/>
                  </a:lnTo>
                  <a:lnTo>
                    <a:pt x="7028875" y="0"/>
                  </a:lnTo>
                  <a:lnTo>
                    <a:pt x="7028875" y="3546407"/>
                  </a:lnTo>
                  <a:close/>
                  <a:moveTo>
                    <a:pt x="12700" y="3533707"/>
                  </a:moveTo>
                  <a:lnTo>
                    <a:pt x="7016175" y="3533707"/>
                  </a:lnTo>
                  <a:lnTo>
                    <a:pt x="7016175" y="12700"/>
                  </a:lnTo>
                  <a:lnTo>
                    <a:pt x="12700" y="12700"/>
                  </a:lnTo>
                  <a:lnTo>
                    <a:pt x="12700" y="3533707"/>
                  </a:lnTo>
                  <a:close/>
                </a:path>
              </a:pathLst>
            </a:custGeom>
            <a:solidFill>
              <a:srgbClr val="121212"/>
            </a:solidFill>
          </p:spPr>
        </p:sp>
      </p:grpSp>
      <p:sp>
        <p:nvSpPr>
          <p:cNvPr name="TextBox 6" id="6"/>
          <p:cNvSpPr txBox="true"/>
          <p:nvPr/>
        </p:nvSpPr>
        <p:spPr>
          <a:xfrm rot="0">
            <a:off x="1028700" y="3201187"/>
            <a:ext cx="15879630" cy="2360590"/>
          </a:xfrm>
          <a:prstGeom prst="rect">
            <a:avLst/>
          </a:prstGeom>
        </p:spPr>
        <p:txBody>
          <a:bodyPr anchor="t" rtlCol="false" tIns="0" lIns="0" bIns="0" rIns="0">
            <a:spAutoFit/>
          </a:bodyPr>
          <a:lstStyle/>
          <a:p>
            <a:pPr>
              <a:lnSpc>
                <a:spcPts val="18010"/>
              </a:lnSpc>
            </a:pPr>
            <a:r>
              <a:rPr lang="en-US" sz="16373">
                <a:solidFill>
                  <a:srgbClr val="121212"/>
                </a:solidFill>
                <a:latin typeface="Ahsing"/>
              </a:rPr>
              <a:t> 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EC89"/>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8596442" y="584345"/>
            <a:ext cx="1095116" cy="18310194"/>
          </a:xfrm>
          <a:custGeom>
            <a:avLst/>
            <a:gdLst/>
            <a:ahLst/>
            <a:cxnLst/>
            <a:rect r="r" b="b" t="t" l="l"/>
            <a:pathLst>
              <a:path h="18310194" w="1095116">
                <a:moveTo>
                  <a:pt x="0" y="0"/>
                </a:moveTo>
                <a:lnTo>
                  <a:pt x="1095116" y="0"/>
                </a:lnTo>
                <a:lnTo>
                  <a:pt x="1095116" y="18310194"/>
                </a:lnTo>
                <a:lnTo>
                  <a:pt x="0" y="18310194"/>
                </a:lnTo>
                <a:lnTo>
                  <a:pt x="0" y="0"/>
                </a:lnTo>
                <a:close/>
              </a:path>
            </a:pathLst>
          </a:custGeom>
          <a:blipFill>
            <a:blip r:embed="rId2">
              <a:extLst>
                <a:ext uri="{96DAC541-7B7A-43D3-8B79-37D633B846F1}">
                  <asvg:svgBlip xmlns:asvg="http://schemas.microsoft.com/office/drawing/2016/SVG/main" r:embed="rId3"/>
                </a:ext>
              </a:extLst>
            </a:blip>
            <a:stretch>
              <a:fillRect l="0" t="0" r="-839352" b="0"/>
            </a:stretch>
          </a:blipFill>
        </p:spPr>
      </p:sp>
      <p:grpSp>
        <p:nvGrpSpPr>
          <p:cNvPr name="Group 3" id="3"/>
          <p:cNvGrpSpPr/>
          <p:nvPr/>
        </p:nvGrpSpPr>
        <p:grpSpPr>
          <a:xfrm rot="0">
            <a:off x="-11097" y="2095275"/>
            <a:ext cx="18299097" cy="9428817"/>
            <a:chOff x="0" y="0"/>
            <a:chExt cx="13805102" cy="7113235"/>
          </a:xfrm>
        </p:grpSpPr>
        <p:sp>
          <p:nvSpPr>
            <p:cNvPr name="Freeform 4" id="4"/>
            <p:cNvSpPr/>
            <p:nvPr/>
          </p:nvSpPr>
          <p:spPr>
            <a:xfrm flipH="false" flipV="false" rot="0">
              <a:off x="0" y="0"/>
              <a:ext cx="13805102" cy="7113235"/>
            </a:xfrm>
            <a:custGeom>
              <a:avLst/>
              <a:gdLst/>
              <a:ahLst/>
              <a:cxnLst/>
              <a:rect r="r" b="b" t="t" l="l"/>
              <a:pathLst>
                <a:path h="7113235" w="13805102">
                  <a:moveTo>
                    <a:pt x="0" y="0"/>
                  </a:moveTo>
                  <a:lnTo>
                    <a:pt x="13805102" y="0"/>
                  </a:lnTo>
                  <a:lnTo>
                    <a:pt x="13805102" y="7113235"/>
                  </a:lnTo>
                  <a:lnTo>
                    <a:pt x="0" y="7113235"/>
                  </a:lnTo>
                  <a:close/>
                </a:path>
              </a:pathLst>
            </a:custGeom>
            <a:solidFill>
              <a:srgbClr val="FFFAF2"/>
            </a:solidFill>
            <a:ln w="14288" cap="sq">
              <a:solidFill>
                <a:srgbClr val="121212"/>
              </a:solidFill>
              <a:prstDash val="solid"/>
              <a:miter/>
            </a:ln>
          </p:spPr>
        </p:sp>
        <p:sp>
          <p:nvSpPr>
            <p:cNvPr name="TextBox 5" id="5"/>
            <p:cNvSpPr txBox="true"/>
            <p:nvPr/>
          </p:nvSpPr>
          <p:spPr>
            <a:xfrm>
              <a:off x="0" y="-123825"/>
              <a:ext cx="13805102" cy="7237060"/>
            </a:xfrm>
            <a:prstGeom prst="rect">
              <a:avLst/>
            </a:prstGeom>
          </p:spPr>
          <p:txBody>
            <a:bodyPr anchor="ctr" rtlCol="false" tIns="254000" lIns="254000" bIns="254000" rIns="254000"/>
            <a:lstStyle/>
            <a:p>
              <a:pPr algn="ctr">
                <a:lnSpc>
                  <a:spcPts val="7000"/>
                </a:lnSpc>
              </a:pPr>
              <a:r>
                <a:rPr lang="en-US" sz="5000">
                  <a:solidFill>
                    <a:srgbClr val="121212"/>
                  </a:solidFill>
                  <a:latin typeface="Cloud Soft Bold"/>
                </a:rPr>
                <a:t>The purpose of the analysis is to gain insights into the operations and performance of the digital media store modeled by the Chinook database. By analyzing sales data, customer behavior, and product performance, we aim to identify trends, patterns, and opportunities for optimization. This analysis will help stakeholders make informed decisions to improve sales, enhance customer satisfaction, and drive business growth.</a:t>
              </a:r>
            </a:p>
          </p:txBody>
        </p:sp>
      </p:grpSp>
      <p:sp>
        <p:nvSpPr>
          <p:cNvPr name="Freeform 6" id="6"/>
          <p:cNvSpPr/>
          <p:nvPr/>
        </p:nvSpPr>
        <p:spPr>
          <a:xfrm flipH="false" flipV="false" rot="0">
            <a:off x="1315582" y="1129623"/>
            <a:ext cx="1034530" cy="1729457"/>
          </a:xfrm>
          <a:custGeom>
            <a:avLst/>
            <a:gdLst/>
            <a:ahLst/>
            <a:cxnLst/>
            <a:rect r="r" b="b" t="t" l="l"/>
            <a:pathLst>
              <a:path h="1729457" w="1034530">
                <a:moveTo>
                  <a:pt x="0" y="0"/>
                </a:moveTo>
                <a:lnTo>
                  <a:pt x="1034529" y="0"/>
                </a:lnTo>
                <a:lnTo>
                  <a:pt x="1034529" y="1729457"/>
                </a:lnTo>
                <a:lnTo>
                  <a:pt x="0" y="1729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941945" y="1028700"/>
            <a:ext cx="1034530" cy="1729457"/>
          </a:xfrm>
          <a:custGeom>
            <a:avLst/>
            <a:gdLst/>
            <a:ahLst/>
            <a:cxnLst/>
            <a:rect r="r" b="b" t="t" l="l"/>
            <a:pathLst>
              <a:path h="1729457" w="1034530">
                <a:moveTo>
                  <a:pt x="0" y="0"/>
                </a:moveTo>
                <a:lnTo>
                  <a:pt x="1034529" y="0"/>
                </a:lnTo>
                <a:lnTo>
                  <a:pt x="1034529" y="1729457"/>
                </a:lnTo>
                <a:lnTo>
                  <a:pt x="0" y="17294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8" id="8"/>
          <p:cNvGrpSpPr/>
          <p:nvPr/>
        </p:nvGrpSpPr>
        <p:grpSpPr>
          <a:xfrm rot="0">
            <a:off x="2841355" y="163971"/>
            <a:ext cx="12605289" cy="1931303"/>
            <a:chOff x="0" y="0"/>
            <a:chExt cx="16807052" cy="2575071"/>
          </a:xfrm>
        </p:grpSpPr>
        <p:grpSp>
          <p:nvGrpSpPr>
            <p:cNvPr name="Group 9" id="9"/>
            <p:cNvGrpSpPr/>
            <p:nvPr/>
          </p:nvGrpSpPr>
          <p:grpSpPr>
            <a:xfrm rot="0">
              <a:off x="0" y="0"/>
              <a:ext cx="16807052" cy="2575071"/>
              <a:chOff x="0" y="0"/>
              <a:chExt cx="5486504" cy="840608"/>
            </a:xfrm>
          </p:grpSpPr>
          <p:sp>
            <p:nvSpPr>
              <p:cNvPr name="Freeform 10" id="10"/>
              <p:cNvSpPr/>
              <p:nvPr/>
            </p:nvSpPr>
            <p:spPr>
              <a:xfrm flipH="false" flipV="false" rot="0">
                <a:off x="48260" y="48260"/>
                <a:ext cx="5438243" cy="792348"/>
              </a:xfrm>
              <a:custGeom>
                <a:avLst/>
                <a:gdLst/>
                <a:ahLst/>
                <a:cxnLst/>
                <a:rect r="r" b="b" t="t" l="l"/>
                <a:pathLst>
                  <a:path h="792348" w="5438243">
                    <a:moveTo>
                      <a:pt x="0" y="0"/>
                    </a:moveTo>
                    <a:lnTo>
                      <a:pt x="5438243" y="0"/>
                    </a:lnTo>
                    <a:lnTo>
                      <a:pt x="5438243" y="792348"/>
                    </a:lnTo>
                    <a:lnTo>
                      <a:pt x="0" y="792348"/>
                    </a:lnTo>
                    <a:close/>
                  </a:path>
                </a:pathLst>
              </a:custGeom>
              <a:solidFill>
                <a:srgbClr val="121212"/>
              </a:solidFill>
            </p:spPr>
          </p:sp>
          <p:sp>
            <p:nvSpPr>
              <p:cNvPr name="Freeform 11" id="11"/>
              <p:cNvSpPr/>
              <p:nvPr/>
            </p:nvSpPr>
            <p:spPr>
              <a:xfrm flipH="false" flipV="false" rot="0">
                <a:off x="6350" y="6350"/>
                <a:ext cx="5438244" cy="792348"/>
              </a:xfrm>
              <a:custGeom>
                <a:avLst/>
                <a:gdLst/>
                <a:ahLst/>
                <a:cxnLst/>
                <a:rect r="r" b="b" t="t" l="l"/>
                <a:pathLst>
                  <a:path h="792348" w="5438244">
                    <a:moveTo>
                      <a:pt x="0" y="0"/>
                    </a:moveTo>
                    <a:lnTo>
                      <a:pt x="5438244" y="0"/>
                    </a:lnTo>
                    <a:lnTo>
                      <a:pt x="5438244" y="792348"/>
                    </a:lnTo>
                    <a:lnTo>
                      <a:pt x="0" y="792348"/>
                    </a:lnTo>
                    <a:close/>
                  </a:path>
                </a:pathLst>
              </a:custGeom>
              <a:solidFill>
                <a:srgbClr val="F86A9D"/>
              </a:solidFill>
            </p:spPr>
          </p:sp>
          <p:sp>
            <p:nvSpPr>
              <p:cNvPr name="Freeform 12" id="12"/>
              <p:cNvSpPr/>
              <p:nvPr/>
            </p:nvSpPr>
            <p:spPr>
              <a:xfrm flipH="false" flipV="false" rot="0">
                <a:off x="0" y="0"/>
                <a:ext cx="5450944" cy="805048"/>
              </a:xfrm>
              <a:custGeom>
                <a:avLst/>
                <a:gdLst/>
                <a:ahLst/>
                <a:cxnLst/>
                <a:rect r="r" b="b" t="t" l="l"/>
                <a:pathLst>
                  <a:path h="805048" w="5450944">
                    <a:moveTo>
                      <a:pt x="5450944" y="805048"/>
                    </a:moveTo>
                    <a:lnTo>
                      <a:pt x="0" y="805048"/>
                    </a:lnTo>
                    <a:lnTo>
                      <a:pt x="0" y="0"/>
                    </a:lnTo>
                    <a:lnTo>
                      <a:pt x="5450944" y="0"/>
                    </a:lnTo>
                    <a:lnTo>
                      <a:pt x="5450944" y="805048"/>
                    </a:lnTo>
                    <a:close/>
                    <a:moveTo>
                      <a:pt x="12700" y="792348"/>
                    </a:moveTo>
                    <a:lnTo>
                      <a:pt x="5438244" y="792348"/>
                    </a:lnTo>
                    <a:lnTo>
                      <a:pt x="5438244" y="12700"/>
                    </a:lnTo>
                    <a:lnTo>
                      <a:pt x="12700" y="12700"/>
                    </a:lnTo>
                    <a:lnTo>
                      <a:pt x="12700" y="792348"/>
                    </a:lnTo>
                    <a:close/>
                  </a:path>
                </a:pathLst>
              </a:custGeom>
              <a:solidFill>
                <a:srgbClr val="121212"/>
              </a:solidFill>
            </p:spPr>
          </p:sp>
        </p:grpSp>
        <p:sp>
          <p:nvSpPr>
            <p:cNvPr name="TextBox 13" id="13"/>
            <p:cNvSpPr txBox="true"/>
            <p:nvPr/>
          </p:nvSpPr>
          <p:spPr>
            <a:xfrm rot="0">
              <a:off x="653078" y="364378"/>
              <a:ext cx="15500897" cy="1941566"/>
            </a:xfrm>
            <a:prstGeom prst="rect">
              <a:avLst/>
            </a:prstGeom>
          </p:spPr>
          <p:txBody>
            <a:bodyPr anchor="t" rtlCol="false" tIns="0" lIns="0" bIns="0" rIns="0">
              <a:spAutoFit/>
            </a:bodyPr>
            <a:lstStyle/>
            <a:p>
              <a:pPr algn="ctr">
                <a:lnSpc>
                  <a:spcPts val="11037"/>
                </a:lnSpc>
              </a:pPr>
              <a:r>
                <a:rPr lang="en-US" sz="10034">
                  <a:solidFill>
                    <a:srgbClr val="FFFAF2"/>
                  </a:solidFill>
                  <a:latin typeface="Genty"/>
                </a:rPr>
                <a:t>OBJECTIVE</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1028700" y="4978639"/>
            <a:ext cx="4867108" cy="3548588"/>
            <a:chOff x="0" y="0"/>
            <a:chExt cx="2118429" cy="1544537"/>
          </a:xfrm>
        </p:grpSpPr>
        <p:sp>
          <p:nvSpPr>
            <p:cNvPr name="Freeform 3" id="3"/>
            <p:cNvSpPr/>
            <p:nvPr/>
          </p:nvSpPr>
          <p:spPr>
            <a:xfrm flipH="false" flipV="false" rot="0">
              <a:off x="48260" y="4826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121212"/>
            </a:solidFill>
          </p:spPr>
        </p:sp>
        <p:sp>
          <p:nvSpPr>
            <p:cNvPr name="Freeform 4" id="4"/>
            <p:cNvSpPr/>
            <p:nvPr/>
          </p:nvSpPr>
          <p:spPr>
            <a:xfrm flipH="false" flipV="false" rot="0">
              <a:off x="6350" y="635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FFEC89"/>
            </a:solidFill>
          </p:spPr>
        </p:sp>
        <p:sp>
          <p:nvSpPr>
            <p:cNvPr name="Freeform 5" id="5"/>
            <p:cNvSpPr/>
            <p:nvPr/>
          </p:nvSpPr>
          <p:spPr>
            <a:xfrm flipH="false" flipV="false" rot="0">
              <a:off x="0" y="0"/>
              <a:ext cx="2082869" cy="1508977"/>
            </a:xfrm>
            <a:custGeom>
              <a:avLst/>
              <a:gdLst/>
              <a:ahLst/>
              <a:cxnLst/>
              <a:rect r="r" b="b" t="t" l="l"/>
              <a:pathLst>
                <a:path h="1508977" w="2082869">
                  <a:moveTo>
                    <a:pt x="2082869" y="1508977"/>
                  </a:moveTo>
                  <a:lnTo>
                    <a:pt x="0" y="1508977"/>
                  </a:lnTo>
                  <a:lnTo>
                    <a:pt x="0" y="0"/>
                  </a:lnTo>
                  <a:lnTo>
                    <a:pt x="2082869" y="0"/>
                  </a:lnTo>
                  <a:lnTo>
                    <a:pt x="2082869" y="1508977"/>
                  </a:lnTo>
                  <a:close/>
                  <a:moveTo>
                    <a:pt x="12700" y="1496277"/>
                  </a:moveTo>
                  <a:lnTo>
                    <a:pt x="2070169" y="1496277"/>
                  </a:lnTo>
                  <a:lnTo>
                    <a:pt x="2070169" y="12700"/>
                  </a:lnTo>
                  <a:lnTo>
                    <a:pt x="12700" y="12700"/>
                  </a:lnTo>
                  <a:lnTo>
                    <a:pt x="12700" y="1496277"/>
                  </a:lnTo>
                  <a:close/>
                </a:path>
              </a:pathLst>
            </a:custGeom>
            <a:solidFill>
              <a:srgbClr val="121212"/>
            </a:solidFill>
          </p:spPr>
        </p:sp>
      </p:grpSp>
      <p:grpSp>
        <p:nvGrpSpPr>
          <p:cNvPr name="Group 6" id="6"/>
          <p:cNvGrpSpPr/>
          <p:nvPr/>
        </p:nvGrpSpPr>
        <p:grpSpPr>
          <a:xfrm rot="0">
            <a:off x="-152417" y="-204609"/>
            <a:ext cx="18713202" cy="3071335"/>
            <a:chOff x="0" y="0"/>
            <a:chExt cx="121573517" cy="19953456"/>
          </a:xfrm>
        </p:grpSpPr>
        <p:sp>
          <p:nvSpPr>
            <p:cNvPr name="Freeform 7" id="7"/>
            <p:cNvSpPr/>
            <p:nvPr/>
          </p:nvSpPr>
          <p:spPr>
            <a:xfrm flipH="false" flipV="false" rot="0">
              <a:off x="72390" y="72390"/>
              <a:ext cx="121428733" cy="19808676"/>
            </a:xfrm>
            <a:custGeom>
              <a:avLst/>
              <a:gdLst/>
              <a:ahLst/>
              <a:cxnLst/>
              <a:rect r="r" b="b" t="t" l="l"/>
              <a:pathLst>
                <a:path h="19808676" w="121428733">
                  <a:moveTo>
                    <a:pt x="0" y="0"/>
                  </a:moveTo>
                  <a:lnTo>
                    <a:pt x="121428733" y="0"/>
                  </a:lnTo>
                  <a:lnTo>
                    <a:pt x="121428733" y="19808676"/>
                  </a:lnTo>
                  <a:lnTo>
                    <a:pt x="0" y="19808676"/>
                  </a:lnTo>
                  <a:lnTo>
                    <a:pt x="0" y="0"/>
                  </a:lnTo>
                  <a:close/>
                </a:path>
              </a:pathLst>
            </a:custGeom>
            <a:solidFill>
              <a:srgbClr val="F86A9D"/>
            </a:solidFill>
          </p:spPr>
        </p:sp>
        <p:sp>
          <p:nvSpPr>
            <p:cNvPr name="Freeform 8" id="8"/>
            <p:cNvSpPr/>
            <p:nvPr/>
          </p:nvSpPr>
          <p:spPr>
            <a:xfrm flipH="false" flipV="false" rot="0">
              <a:off x="0" y="0"/>
              <a:ext cx="121573516" cy="19953456"/>
            </a:xfrm>
            <a:custGeom>
              <a:avLst/>
              <a:gdLst/>
              <a:ahLst/>
              <a:cxnLst/>
              <a:rect r="r" b="b" t="t" l="l"/>
              <a:pathLst>
                <a:path h="19953456" w="121573516">
                  <a:moveTo>
                    <a:pt x="121428743" y="19808676"/>
                  </a:moveTo>
                  <a:lnTo>
                    <a:pt x="121573516" y="19808676"/>
                  </a:lnTo>
                  <a:lnTo>
                    <a:pt x="121573516" y="19953456"/>
                  </a:lnTo>
                  <a:lnTo>
                    <a:pt x="121428743" y="19953456"/>
                  </a:lnTo>
                  <a:lnTo>
                    <a:pt x="121428743" y="19808676"/>
                  </a:lnTo>
                  <a:close/>
                  <a:moveTo>
                    <a:pt x="0" y="144780"/>
                  </a:moveTo>
                  <a:lnTo>
                    <a:pt x="144780" y="144780"/>
                  </a:lnTo>
                  <a:lnTo>
                    <a:pt x="144780" y="19808676"/>
                  </a:lnTo>
                  <a:lnTo>
                    <a:pt x="0" y="19808676"/>
                  </a:lnTo>
                  <a:lnTo>
                    <a:pt x="0" y="144780"/>
                  </a:lnTo>
                  <a:close/>
                  <a:moveTo>
                    <a:pt x="0" y="19808676"/>
                  </a:moveTo>
                  <a:lnTo>
                    <a:pt x="144780" y="19808676"/>
                  </a:lnTo>
                  <a:lnTo>
                    <a:pt x="144780" y="19953456"/>
                  </a:lnTo>
                  <a:lnTo>
                    <a:pt x="0" y="19953456"/>
                  </a:lnTo>
                  <a:lnTo>
                    <a:pt x="0" y="19808676"/>
                  </a:lnTo>
                  <a:close/>
                  <a:moveTo>
                    <a:pt x="121428743" y="144780"/>
                  </a:moveTo>
                  <a:lnTo>
                    <a:pt x="121573516" y="144780"/>
                  </a:lnTo>
                  <a:lnTo>
                    <a:pt x="121573516" y="19808676"/>
                  </a:lnTo>
                  <a:lnTo>
                    <a:pt x="121428743" y="19808676"/>
                  </a:lnTo>
                  <a:lnTo>
                    <a:pt x="121428743" y="144780"/>
                  </a:lnTo>
                  <a:close/>
                  <a:moveTo>
                    <a:pt x="144780" y="19808676"/>
                  </a:moveTo>
                  <a:lnTo>
                    <a:pt x="121428743" y="19808676"/>
                  </a:lnTo>
                  <a:lnTo>
                    <a:pt x="121428743" y="19953456"/>
                  </a:lnTo>
                  <a:lnTo>
                    <a:pt x="144780" y="19953456"/>
                  </a:lnTo>
                  <a:lnTo>
                    <a:pt x="144780" y="19808676"/>
                  </a:lnTo>
                  <a:close/>
                  <a:moveTo>
                    <a:pt x="121428743" y="0"/>
                  </a:moveTo>
                  <a:lnTo>
                    <a:pt x="121573516" y="0"/>
                  </a:lnTo>
                  <a:lnTo>
                    <a:pt x="121573516" y="144780"/>
                  </a:lnTo>
                  <a:lnTo>
                    <a:pt x="121428743" y="144780"/>
                  </a:lnTo>
                  <a:lnTo>
                    <a:pt x="121428743" y="0"/>
                  </a:lnTo>
                  <a:close/>
                  <a:moveTo>
                    <a:pt x="0" y="0"/>
                  </a:moveTo>
                  <a:lnTo>
                    <a:pt x="144780" y="0"/>
                  </a:lnTo>
                  <a:lnTo>
                    <a:pt x="144780" y="144780"/>
                  </a:lnTo>
                  <a:lnTo>
                    <a:pt x="0" y="144780"/>
                  </a:lnTo>
                  <a:lnTo>
                    <a:pt x="0" y="0"/>
                  </a:lnTo>
                  <a:close/>
                  <a:moveTo>
                    <a:pt x="144780" y="0"/>
                  </a:moveTo>
                  <a:lnTo>
                    <a:pt x="121428743" y="0"/>
                  </a:lnTo>
                  <a:lnTo>
                    <a:pt x="121428743" y="144780"/>
                  </a:lnTo>
                  <a:lnTo>
                    <a:pt x="144780" y="144780"/>
                  </a:lnTo>
                  <a:lnTo>
                    <a:pt x="144780" y="0"/>
                  </a:lnTo>
                  <a:close/>
                </a:path>
              </a:pathLst>
            </a:custGeom>
            <a:solidFill>
              <a:srgbClr val="121212"/>
            </a:solidFill>
          </p:spPr>
        </p:sp>
      </p:grpSp>
      <p:grpSp>
        <p:nvGrpSpPr>
          <p:cNvPr name="Group 9" id="9"/>
          <p:cNvGrpSpPr/>
          <p:nvPr/>
        </p:nvGrpSpPr>
        <p:grpSpPr>
          <a:xfrm rot="0">
            <a:off x="6710446" y="4978639"/>
            <a:ext cx="4867108" cy="3548588"/>
            <a:chOff x="0" y="0"/>
            <a:chExt cx="2118429" cy="1544537"/>
          </a:xfrm>
        </p:grpSpPr>
        <p:sp>
          <p:nvSpPr>
            <p:cNvPr name="Freeform 10" id="10"/>
            <p:cNvSpPr/>
            <p:nvPr/>
          </p:nvSpPr>
          <p:spPr>
            <a:xfrm flipH="false" flipV="false" rot="0">
              <a:off x="48260" y="4826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121212"/>
            </a:solidFill>
          </p:spPr>
        </p:sp>
        <p:sp>
          <p:nvSpPr>
            <p:cNvPr name="Freeform 11" id="11"/>
            <p:cNvSpPr/>
            <p:nvPr/>
          </p:nvSpPr>
          <p:spPr>
            <a:xfrm flipH="false" flipV="false" rot="0">
              <a:off x="6350" y="635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97C1FA"/>
            </a:solidFill>
          </p:spPr>
        </p:sp>
        <p:sp>
          <p:nvSpPr>
            <p:cNvPr name="Freeform 12" id="12"/>
            <p:cNvSpPr/>
            <p:nvPr/>
          </p:nvSpPr>
          <p:spPr>
            <a:xfrm flipH="false" flipV="false" rot="0">
              <a:off x="0" y="0"/>
              <a:ext cx="2082869" cy="1508977"/>
            </a:xfrm>
            <a:custGeom>
              <a:avLst/>
              <a:gdLst/>
              <a:ahLst/>
              <a:cxnLst/>
              <a:rect r="r" b="b" t="t" l="l"/>
              <a:pathLst>
                <a:path h="1508977" w="2082869">
                  <a:moveTo>
                    <a:pt x="2082869" y="1508977"/>
                  </a:moveTo>
                  <a:lnTo>
                    <a:pt x="0" y="1508977"/>
                  </a:lnTo>
                  <a:lnTo>
                    <a:pt x="0" y="0"/>
                  </a:lnTo>
                  <a:lnTo>
                    <a:pt x="2082869" y="0"/>
                  </a:lnTo>
                  <a:lnTo>
                    <a:pt x="2082869" y="1508977"/>
                  </a:lnTo>
                  <a:close/>
                  <a:moveTo>
                    <a:pt x="12700" y="1496277"/>
                  </a:moveTo>
                  <a:lnTo>
                    <a:pt x="2070169" y="1496277"/>
                  </a:lnTo>
                  <a:lnTo>
                    <a:pt x="2070169" y="12700"/>
                  </a:lnTo>
                  <a:lnTo>
                    <a:pt x="12700" y="12700"/>
                  </a:lnTo>
                  <a:lnTo>
                    <a:pt x="12700" y="1496277"/>
                  </a:lnTo>
                  <a:close/>
                </a:path>
              </a:pathLst>
            </a:custGeom>
            <a:solidFill>
              <a:srgbClr val="121212"/>
            </a:solidFill>
          </p:spPr>
        </p:sp>
      </p:grpSp>
      <p:grpSp>
        <p:nvGrpSpPr>
          <p:cNvPr name="Group 13" id="13"/>
          <p:cNvGrpSpPr/>
          <p:nvPr/>
        </p:nvGrpSpPr>
        <p:grpSpPr>
          <a:xfrm rot="0">
            <a:off x="12392192" y="4978639"/>
            <a:ext cx="4867108" cy="3548588"/>
            <a:chOff x="0" y="0"/>
            <a:chExt cx="2118429" cy="1544537"/>
          </a:xfrm>
        </p:grpSpPr>
        <p:sp>
          <p:nvSpPr>
            <p:cNvPr name="Freeform 14" id="14"/>
            <p:cNvSpPr/>
            <p:nvPr/>
          </p:nvSpPr>
          <p:spPr>
            <a:xfrm flipH="false" flipV="false" rot="0">
              <a:off x="48260" y="4826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121212"/>
            </a:solidFill>
          </p:spPr>
        </p:sp>
        <p:sp>
          <p:nvSpPr>
            <p:cNvPr name="Freeform 15" id="15"/>
            <p:cNvSpPr/>
            <p:nvPr/>
          </p:nvSpPr>
          <p:spPr>
            <a:xfrm flipH="false" flipV="false" rot="0">
              <a:off x="6350" y="6350"/>
              <a:ext cx="2070169" cy="1496277"/>
            </a:xfrm>
            <a:custGeom>
              <a:avLst/>
              <a:gdLst/>
              <a:ahLst/>
              <a:cxnLst/>
              <a:rect r="r" b="b" t="t" l="l"/>
              <a:pathLst>
                <a:path h="1496277" w="2070169">
                  <a:moveTo>
                    <a:pt x="0" y="0"/>
                  </a:moveTo>
                  <a:lnTo>
                    <a:pt x="2070169" y="0"/>
                  </a:lnTo>
                  <a:lnTo>
                    <a:pt x="2070169" y="1496277"/>
                  </a:lnTo>
                  <a:lnTo>
                    <a:pt x="0" y="1496277"/>
                  </a:lnTo>
                  <a:close/>
                </a:path>
              </a:pathLst>
            </a:custGeom>
            <a:solidFill>
              <a:srgbClr val="FFC6DA"/>
            </a:solidFill>
          </p:spPr>
        </p:sp>
        <p:sp>
          <p:nvSpPr>
            <p:cNvPr name="Freeform 16" id="16"/>
            <p:cNvSpPr/>
            <p:nvPr/>
          </p:nvSpPr>
          <p:spPr>
            <a:xfrm flipH="false" flipV="false" rot="0">
              <a:off x="0" y="0"/>
              <a:ext cx="2082869" cy="1508977"/>
            </a:xfrm>
            <a:custGeom>
              <a:avLst/>
              <a:gdLst/>
              <a:ahLst/>
              <a:cxnLst/>
              <a:rect r="r" b="b" t="t" l="l"/>
              <a:pathLst>
                <a:path h="1508977" w="2082869">
                  <a:moveTo>
                    <a:pt x="2082869" y="1508977"/>
                  </a:moveTo>
                  <a:lnTo>
                    <a:pt x="0" y="1508977"/>
                  </a:lnTo>
                  <a:lnTo>
                    <a:pt x="0" y="0"/>
                  </a:lnTo>
                  <a:lnTo>
                    <a:pt x="2082869" y="0"/>
                  </a:lnTo>
                  <a:lnTo>
                    <a:pt x="2082869" y="1508977"/>
                  </a:lnTo>
                  <a:close/>
                  <a:moveTo>
                    <a:pt x="12700" y="1496277"/>
                  </a:moveTo>
                  <a:lnTo>
                    <a:pt x="2070169" y="1496277"/>
                  </a:lnTo>
                  <a:lnTo>
                    <a:pt x="2070169" y="12700"/>
                  </a:lnTo>
                  <a:lnTo>
                    <a:pt x="12700" y="12700"/>
                  </a:lnTo>
                  <a:lnTo>
                    <a:pt x="12700" y="1496277"/>
                  </a:lnTo>
                  <a:close/>
                </a:path>
              </a:pathLst>
            </a:custGeom>
            <a:solidFill>
              <a:srgbClr val="121212"/>
            </a:solidFill>
          </p:spPr>
        </p:sp>
      </p:grpSp>
      <p:sp>
        <p:nvSpPr>
          <p:cNvPr name="Freeform 17" id="17"/>
          <p:cNvSpPr/>
          <p:nvPr/>
        </p:nvSpPr>
        <p:spPr>
          <a:xfrm flipH="true" flipV="false" rot="0">
            <a:off x="13276102" y="467263"/>
            <a:ext cx="3099288" cy="3551268"/>
          </a:xfrm>
          <a:custGeom>
            <a:avLst/>
            <a:gdLst/>
            <a:ahLst/>
            <a:cxnLst/>
            <a:rect r="r" b="b" t="t" l="l"/>
            <a:pathLst>
              <a:path h="3551268" w="3099288">
                <a:moveTo>
                  <a:pt x="3099288" y="0"/>
                </a:moveTo>
                <a:lnTo>
                  <a:pt x="0" y="0"/>
                </a:lnTo>
                <a:lnTo>
                  <a:pt x="0" y="3551268"/>
                </a:lnTo>
                <a:lnTo>
                  <a:pt x="3099288" y="3551268"/>
                </a:lnTo>
                <a:lnTo>
                  <a:pt x="309928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1925606" y="2028937"/>
            <a:ext cx="933172" cy="1115749"/>
          </a:xfrm>
          <a:custGeom>
            <a:avLst/>
            <a:gdLst/>
            <a:ahLst/>
            <a:cxnLst/>
            <a:rect r="r" b="b" t="t" l="l"/>
            <a:pathLst>
              <a:path h="1115749" w="933172">
                <a:moveTo>
                  <a:pt x="0" y="0"/>
                </a:moveTo>
                <a:lnTo>
                  <a:pt x="933172" y="0"/>
                </a:lnTo>
                <a:lnTo>
                  <a:pt x="933172" y="1115748"/>
                </a:lnTo>
                <a:lnTo>
                  <a:pt x="0" y="11157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1028700" y="1095375"/>
            <a:ext cx="11363492" cy="1149350"/>
          </a:xfrm>
          <a:prstGeom prst="rect">
            <a:avLst/>
          </a:prstGeom>
        </p:spPr>
        <p:txBody>
          <a:bodyPr anchor="t" rtlCol="false" tIns="0" lIns="0" bIns="0" rIns="0">
            <a:spAutoFit/>
          </a:bodyPr>
          <a:lstStyle/>
          <a:p>
            <a:pPr>
              <a:lnSpc>
                <a:spcPts val="8800"/>
              </a:lnSpc>
            </a:pPr>
            <a:r>
              <a:rPr lang="en-US" sz="8000">
                <a:solidFill>
                  <a:srgbClr val="FFEC89"/>
                </a:solidFill>
                <a:latin typeface="Gagalin"/>
              </a:rPr>
              <a:t>LEVEL OF QUERIES</a:t>
            </a:r>
          </a:p>
        </p:txBody>
      </p:sp>
      <p:sp>
        <p:nvSpPr>
          <p:cNvPr name="TextBox 20" id="20"/>
          <p:cNvSpPr txBox="true"/>
          <p:nvPr/>
        </p:nvSpPr>
        <p:spPr>
          <a:xfrm rot="0">
            <a:off x="1393691" y="4910798"/>
            <a:ext cx="4060925" cy="3589021"/>
          </a:xfrm>
          <a:prstGeom prst="rect">
            <a:avLst/>
          </a:prstGeom>
        </p:spPr>
        <p:txBody>
          <a:bodyPr anchor="t" rtlCol="false" tIns="0" lIns="0" bIns="0" rIns="0">
            <a:spAutoFit/>
          </a:bodyPr>
          <a:lstStyle/>
          <a:p>
            <a:pPr algn="ctr">
              <a:lnSpc>
                <a:spcPts val="6159"/>
              </a:lnSpc>
            </a:pPr>
            <a:r>
              <a:rPr lang="en-US" sz="4399">
                <a:solidFill>
                  <a:srgbClr val="121212"/>
                </a:solidFill>
                <a:latin typeface="Cloud Soft Bold"/>
              </a:rPr>
              <a:t>EASY-</a:t>
            </a:r>
            <a:r>
              <a:rPr lang="en-US" sz="4399">
                <a:solidFill>
                  <a:srgbClr val="121212"/>
                </a:solidFill>
                <a:latin typeface="Cloud Soft Bold"/>
              </a:rPr>
              <a:t> </a:t>
            </a:r>
          </a:p>
          <a:p>
            <a:pPr algn="ctr">
              <a:lnSpc>
                <a:spcPts val="5599"/>
              </a:lnSpc>
            </a:pPr>
            <a:r>
              <a:rPr lang="en-US" sz="3999">
                <a:solidFill>
                  <a:srgbClr val="121212"/>
                </a:solidFill>
                <a:latin typeface="Cloud Soft Bold"/>
              </a:rPr>
              <a:t>Includes: Select, Group By, Order By , Limit, Desc/Asc </a:t>
            </a:r>
          </a:p>
        </p:txBody>
      </p:sp>
      <p:sp>
        <p:nvSpPr>
          <p:cNvPr name="TextBox 21" id="21"/>
          <p:cNvSpPr txBox="true"/>
          <p:nvPr/>
        </p:nvSpPr>
        <p:spPr>
          <a:xfrm rot="0">
            <a:off x="7113537" y="5073266"/>
            <a:ext cx="4060925" cy="3107691"/>
          </a:xfrm>
          <a:prstGeom prst="rect">
            <a:avLst/>
          </a:prstGeom>
        </p:spPr>
        <p:txBody>
          <a:bodyPr anchor="t" rtlCol="false" tIns="0" lIns="0" bIns="0" rIns="0">
            <a:spAutoFit/>
          </a:bodyPr>
          <a:lstStyle/>
          <a:p>
            <a:pPr algn="ctr">
              <a:lnSpc>
                <a:spcPts val="6159"/>
              </a:lnSpc>
            </a:pPr>
            <a:r>
              <a:rPr lang="en-US" sz="4399">
                <a:solidFill>
                  <a:srgbClr val="121212"/>
                </a:solidFill>
                <a:latin typeface="Cloud Soft Bold"/>
              </a:rPr>
              <a:t>MODERATE</a:t>
            </a:r>
            <a:r>
              <a:rPr lang="en-US" sz="4399">
                <a:solidFill>
                  <a:srgbClr val="121212"/>
                </a:solidFill>
                <a:latin typeface="Cloud Soft"/>
              </a:rPr>
              <a:t>-</a:t>
            </a:r>
            <a:r>
              <a:rPr lang="en-US" sz="4399">
                <a:solidFill>
                  <a:srgbClr val="121212"/>
                </a:solidFill>
                <a:latin typeface="Cloud Soft"/>
              </a:rPr>
              <a:t> Includes: Joins, Order By, Group By, Limits</a:t>
            </a:r>
            <a:r>
              <a:rPr lang="en-US" sz="4399">
                <a:solidFill>
                  <a:srgbClr val="121212"/>
                </a:solidFill>
                <a:latin typeface="Cloud Soft"/>
              </a:rPr>
              <a:t>.</a:t>
            </a:r>
          </a:p>
        </p:txBody>
      </p:sp>
      <p:sp>
        <p:nvSpPr>
          <p:cNvPr name="TextBox 22" id="22"/>
          <p:cNvSpPr txBox="true"/>
          <p:nvPr/>
        </p:nvSpPr>
        <p:spPr>
          <a:xfrm rot="0">
            <a:off x="12757183" y="4853648"/>
            <a:ext cx="4060925" cy="3703321"/>
          </a:xfrm>
          <a:prstGeom prst="rect">
            <a:avLst/>
          </a:prstGeom>
        </p:spPr>
        <p:txBody>
          <a:bodyPr anchor="t" rtlCol="false" tIns="0" lIns="0" bIns="0" rIns="0">
            <a:spAutoFit/>
          </a:bodyPr>
          <a:lstStyle/>
          <a:p>
            <a:pPr algn="ctr">
              <a:lnSpc>
                <a:spcPts val="5879"/>
              </a:lnSpc>
            </a:pPr>
            <a:r>
              <a:rPr lang="en-US" sz="4199">
                <a:solidFill>
                  <a:srgbClr val="121212"/>
                </a:solidFill>
                <a:latin typeface="Cloud Soft Bold"/>
              </a:rPr>
              <a:t>ADVANCE- </a:t>
            </a:r>
            <a:r>
              <a:rPr lang="en-US" sz="4199">
                <a:solidFill>
                  <a:srgbClr val="121212"/>
                </a:solidFill>
                <a:latin typeface="Cloud Soft"/>
              </a:rPr>
              <a:t>Includes: CTE(Common Table Expression)</a:t>
            </a:r>
          </a:p>
        </p:txBody>
      </p:sp>
      <p:sp>
        <p:nvSpPr>
          <p:cNvPr name="Freeform 23" id="23"/>
          <p:cNvSpPr/>
          <p:nvPr/>
        </p:nvSpPr>
        <p:spPr>
          <a:xfrm flipH="true" flipV="false" rot="0">
            <a:off x="16645546" y="773184"/>
            <a:ext cx="933172" cy="1115749"/>
          </a:xfrm>
          <a:custGeom>
            <a:avLst/>
            <a:gdLst/>
            <a:ahLst/>
            <a:cxnLst/>
            <a:rect r="r" b="b" t="t" l="l"/>
            <a:pathLst>
              <a:path h="1115749" w="933172">
                <a:moveTo>
                  <a:pt x="933172" y="0"/>
                </a:moveTo>
                <a:lnTo>
                  <a:pt x="0" y="0"/>
                </a:lnTo>
                <a:lnTo>
                  <a:pt x="0" y="1115749"/>
                </a:lnTo>
                <a:lnTo>
                  <a:pt x="933172" y="1115749"/>
                </a:lnTo>
                <a:lnTo>
                  <a:pt x="93317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4" id="24"/>
          <p:cNvSpPr/>
          <p:nvPr/>
        </p:nvSpPr>
        <p:spPr>
          <a:xfrm flipH="false" flipV="false" rot="0">
            <a:off x="9454061" y="9314926"/>
            <a:ext cx="2938131" cy="357918"/>
          </a:xfrm>
          <a:custGeom>
            <a:avLst/>
            <a:gdLst/>
            <a:ahLst/>
            <a:cxnLst/>
            <a:rect r="r" b="b" t="t" l="l"/>
            <a:pathLst>
              <a:path h="357918" w="2938131">
                <a:moveTo>
                  <a:pt x="0" y="0"/>
                </a:moveTo>
                <a:lnTo>
                  <a:pt x="2938131" y="0"/>
                </a:lnTo>
                <a:lnTo>
                  <a:pt x="2938131" y="357918"/>
                </a:lnTo>
                <a:lnTo>
                  <a:pt x="0" y="35791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1576945" y="-256811"/>
            <a:ext cx="7810187" cy="9558118"/>
            <a:chOff x="0" y="0"/>
            <a:chExt cx="57336175" cy="70168094"/>
          </a:xfrm>
        </p:grpSpPr>
        <p:sp>
          <p:nvSpPr>
            <p:cNvPr name="Freeform 3" id="3"/>
            <p:cNvSpPr/>
            <p:nvPr/>
          </p:nvSpPr>
          <p:spPr>
            <a:xfrm flipH="false" flipV="false" rot="0">
              <a:off x="72390" y="72390"/>
              <a:ext cx="57191395" cy="70023313"/>
            </a:xfrm>
            <a:custGeom>
              <a:avLst/>
              <a:gdLst/>
              <a:ahLst/>
              <a:cxnLst/>
              <a:rect r="r" b="b" t="t" l="l"/>
              <a:pathLst>
                <a:path h="70023313" w="57191395">
                  <a:moveTo>
                    <a:pt x="0" y="0"/>
                  </a:moveTo>
                  <a:lnTo>
                    <a:pt x="57191395" y="0"/>
                  </a:lnTo>
                  <a:lnTo>
                    <a:pt x="57191395" y="70023313"/>
                  </a:lnTo>
                  <a:lnTo>
                    <a:pt x="0" y="70023313"/>
                  </a:lnTo>
                  <a:lnTo>
                    <a:pt x="0" y="0"/>
                  </a:lnTo>
                  <a:close/>
                </a:path>
              </a:pathLst>
            </a:custGeom>
            <a:solidFill>
              <a:srgbClr val="F86A9D"/>
            </a:solidFill>
          </p:spPr>
        </p:sp>
        <p:sp>
          <p:nvSpPr>
            <p:cNvPr name="Freeform 4" id="4"/>
            <p:cNvSpPr/>
            <p:nvPr/>
          </p:nvSpPr>
          <p:spPr>
            <a:xfrm flipH="false" flipV="false" rot="0">
              <a:off x="0" y="0"/>
              <a:ext cx="57336178" cy="70168095"/>
            </a:xfrm>
            <a:custGeom>
              <a:avLst/>
              <a:gdLst/>
              <a:ahLst/>
              <a:cxnLst/>
              <a:rect r="r" b="b" t="t" l="l"/>
              <a:pathLst>
                <a:path h="70168095" w="57336178">
                  <a:moveTo>
                    <a:pt x="57191393" y="70023317"/>
                  </a:moveTo>
                  <a:lnTo>
                    <a:pt x="57336178" y="70023317"/>
                  </a:lnTo>
                  <a:lnTo>
                    <a:pt x="57336178" y="70168095"/>
                  </a:lnTo>
                  <a:lnTo>
                    <a:pt x="57191393" y="70168095"/>
                  </a:lnTo>
                  <a:lnTo>
                    <a:pt x="57191393" y="70023317"/>
                  </a:lnTo>
                  <a:close/>
                  <a:moveTo>
                    <a:pt x="0" y="144780"/>
                  </a:moveTo>
                  <a:lnTo>
                    <a:pt x="144780" y="144780"/>
                  </a:lnTo>
                  <a:lnTo>
                    <a:pt x="144780" y="70023317"/>
                  </a:lnTo>
                  <a:lnTo>
                    <a:pt x="0" y="70023317"/>
                  </a:lnTo>
                  <a:lnTo>
                    <a:pt x="0" y="144780"/>
                  </a:lnTo>
                  <a:close/>
                  <a:moveTo>
                    <a:pt x="0" y="70023317"/>
                  </a:moveTo>
                  <a:lnTo>
                    <a:pt x="144780" y="70023317"/>
                  </a:lnTo>
                  <a:lnTo>
                    <a:pt x="144780" y="70168095"/>
                  </a:lnTo>
                  <a:lnTo>
                    <a:pt x="0" y="70168095"/>
                  </a:lnTo>
                  <a:lnTo>
                    <a:pt x="0" y="70023317"/>
                  </a:lnTo>
                  <a:close/>
                  <a:moveTo>
                    <a:pt x="57191393" y="144780"/>
                  </a:moveTo>
                  <a:lnTo>
                    <a:pt x="57336178" y="144780"/>
                  </a:lnTo>
                  <a:lnTo>
                    <a:pt x="57336178" y="70023317"/>
                  </a:lnTo>
                  <a:lnTo>
                    <a:pt x="57191393" y="70023317"/>
                  </a:lnTo>
                  <a:lnTo>
                    <a:pt x="57191393" y="144780"/>
                  </a:lnTo>
                  <a:close/>
                  <a:moveTo>
                    <a:pt x="144780" y="70023317"/>
                  </a:moveTo>
                  <a:lnTo>
                    <a:pt x="57191393" y="70023317"/>
                  </a:lnTo>
                  <a:lnTo>
                    <a:pt x="57191393" y="70168095"/>
                  </a:lnTo>
                  <a:lnTo>
                    <a:pt x="144780" y="70168095"/>
                  </a:lnTo>
                  <a:lnTo>
                    <a:pt x="144780" y="70023317"/>
                  </a:lnTo>
                  <a:close/>
                  <a:moveTo>
                    <a:pt x="57191393" y="0"/>
                  </a:moveTo>
                  <a:lnTo>
                    <a:pt x="57336178" y="0"/>
                  </a:lnTo>
                  <a:lnTo>
                    <a:pt x="57336178" y="144780"/>
                  </a:lnTo>
                  <a:lnTo>
                    <a:pt x="57191393" y="144780"/>
                  </a:lnTo>
                  <a:lnTo>
                    <a:pt x="57191393" y="0"/>
                  </a:lnTo>
                  <a:close/>
                  <a:moveTo>
                    <a:pt x="0" y="0"/>
                  </a:moveTo>
                  <a:lnTo>
                    <a:pt x="144780" y="0"/>
                  </a:lnTo>
                  <a:lnTo>
                    <a:pt x="144780" y="144780"/>
                  </a:lnTo>
                  <a:lnTo>
                    <a:pt x="0" y="144780"/>
                  </a:lnTo>
                  <a:lnTo>
                    <a:pt x="0" y="0"/>
                  </a:lnTo>
                  <a:close/>
                  <a:moveTo>
                    <a:pt x="144780" y="0"/>
                  </a:moveTo>
                  <a:lnTo>
                    <a:pt x="57191393" y="0"/>
                  </a:lnTo>
                  <a:lnTo>
                    <a:pt x="57191393" y="144780"/>
                  </a:lnTo>
                  <a:lnTo>
                    <a:pt x="144780" y="144780"/>
                  </a:lnTo>
                  <a:lnTo>
                    <a:pt x="144780" y="0"/>
                  </a:lnTo>
                  <a:close/>
                </a:path>
              </a:pathLst>
            </a:custGeom>
            <a:solidFill>
              <a:srgbClr val="121212"/>
            </a:solidFill>
          </p:spPr>
        </p:sp>
      </p:grpSp>
      <p:sp>
        <p:nvSpPr>
          <p:cNvPr name="Freeform 5" id="5"/>
          <p:cNvSpPr/>
          <p:nvPr/>
        </p:nvSpPr>
        <p:spPr>
          <a:xfrm flipH="false" flipV="false" rot="0">
            <a:off x="9240121" y="9301307"/>
            <a:ext cx="1838186" cy="1473891"/>
          </a:xfrm>
          <a:custGeom>
            <a:avLst/>
            <a:gdLst/>
            <a:ahLst/>
            <a:cxnLst/>
            <a:rect r="r" b="b" t="t" l="l"/>
            <a:pathLst>
              <a:path h="1473891" w="1838186">
                <a:moveTo>
                  <a:pt x="0" y="0"/>
                </a:moveTo>
                <a:lnTo>
                  <a:pt x="1838186" y="0"/>
                </a:lnTo>
                <a:lnTo>
                  <a:pt x="1838186" y="1473890"/>
                </a:lnTo>
                <a:lnTo>
                  <a:pt x="0" y="147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548651" y="9301307"/>
            <a:ext cx="1998692" cy="243477"/>
          </a:xfrm>
          <a:custGeom>
            <a:avLst/>
            <a:gdLst/>
            <a:ahLst/>
            <a:cxnLst/>
            <a:rect r="r" b="b" t="t" l="l"/>
            <a:pathLst>
              <a:path h="243477" w="1998692">
                <a:moveTo>
                  <a:pt x="0" y="0"/>
                </a:moveTo>
                <a:lnTo>
                  <a:pt x="1998692" y="0"/>
                </a:lnTo>
                <a:lnTo>
                  <a:pt x="1998692" y="243477"/>
                </a:lnTo>
                <a:lnTo>
                  <a:pt x="0" y="243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111951">
            <a:off x="9221783" y="3907854"/>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37092">
            <a:off x="17462082" y="7227612"/>
            <a:ext cx="437325" cy="464341"/>
          </a:xfrm>
          <a:custGeom>
            <a:avLst/>
            <a:gdLst/>
            <a:ahLst/>
            <a:cxnLst/>
            <a:rect r="r" b="b" t="t" l="l"/>
            <a:pathLst>
              <a:path h="464341" w="437325">
                <a:moveTo>
                  <a:pt x="0" y="0"/>
                </a:moveTo>
                <a:lnTo>
                  <a:pt x="437324" y="0"/>
                </a:lnTo>
                <a:lnTo>
                  <a:pt x="437324" y="464340"/>
                </a:lnTo>
                <a:lnTo>
                  <a:pt x="0" y="4643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581773">
            <a:off x="9268178" y="5967201"/>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6233242" y="-155977"/>
            <a:ext cx="6778873" cy="3386214"/>
            <a:chOff x="0" y="0"/>
            <a:chExt cx="9038498" cy="4514951"/>
          </a:xfrm>
        </p:grpSpPr>
        <p:grpSp>
          <p:nvGrpSpPr>
            <p:cNvPr name="Group 11" id="11"/>
            <p:cNvGrpSpPr/>
            <p:nvPr/>
          </p:nvGrpSpPr>
          <p:grpSpPr>
            <a:xfrm rot="0">
              <a:off x="0" y="0"/>
              <a:ext cx="9038498" cy="4514951"/>
              <a:chOff x="0" y="0"/>
              <a:chExt cx="2950532" cy="1473863"/>
            </a:xfrm>
          </p:grpSpPr>
          <p:sp>
            <p:nvSpPr>
              <p:cNvPr name="Freeform 12" id="12"/>
              <p:cNvSpPr/>
              <p:nvPr/>
            </p:nvSpPr>
            <p:spPr>
              <a:xfrm flipH="false" flipV="false" rot="0">
                <a:off x="48260" y="48260"/>
                <a:ext cx="2902272" cy="1425603"/>
              </a:xfrm>
              <a:custGeom>
                <a:avLst/>
                <a:gdLst/>
                <a:ahLst/>
                <a:cxnLst/>
                <a:rect r="r" b="b" t="t" l="l"/>
                <a:pathLst>
                  <a:path h="1425603" w="2902272">
                    <a:moveTo>
                      <a:pt x="0" y="0"/>
                    </a:moveTo>
                    <a:lnTo>
                      <a:pt x="2902272" y="0"/>
                    </a:lnTo>
                    <a:lnTo>
                      <a:pt x="2902272" y="1425603"/>
                    </a:lnTo>
                    <a:lnTo>
                      <a:pt x="0" y="1425603"/>
                    </a:lnTo>
                    <a:close/>
                  </a:path>
                </a:pathLst>
              </a:custGeom>
              <a:solidFill>
                <a:srgbClr val="121212"/>
              </a:solidFill>
            </p:spPr>
          </p:sp>
          <p:sp>
            <p:nvSpPr>
              <p:cNvPr name="Freeform 13" id="13"/>
              <p:cNvSpPr/>
              <p:nvPr/>
            </p:nvSpPr>
            <p:spPr>
              <a:xfrm flipH="false" flipV="false" rot="0">
                <a:off x="6350" y="6350"/>
                <a:ext cx="2902272" cy="1425603"/>
              </a:xfrm>
              <a:custGeom>
                <a:avLst/>
                <a:gdLst/>
                <a:ahLst/>
                <a:cxnLst/>
                <a:rect r="r" b="b" t="t" l="l"/>
                <a:pathLst>
                  <a:path h="1425603" w="2902272">
                    <a:moveTo>
                      <a:pt x="0" y="0"/>
                    </a:moveTo>
                    <a:lnTo>
                      <a:pt x="2902272" y="0"/>
                    </a:lnTo>
                    <a:lnTo>
                      <a:pt x="2902272" y="1425603"/>
                    </a:lnTo>
                    <a:lnTo>
                      <a:pt x="0" y="1425603"/>
                    </a:lnTo>
                    <a:close/>
                  </a:path>
                </a:pathLst>
              </a:custGeom>
              <a:solidFill>
                <a:srgbClr val="FFEC89"/>
              </a:solidFill>
            </p:spPr>
          </p:sp>
          <p:sp>
            <p:nvSpPr>
              <p:cNvPr name="Freeform 14" id="14"/>
              <p:cNvSpPr/>
              <p:nvPr/>
            </p:nvSpPr>
            <p:spPr>
              <a:xfrm flipH="false" flipV="false" rot="0">
                <a:off x="0" y="0"/>
                <a:ext cx="2914972" cy="1438303"/>
              </a:xfrm>
              <a:custGeom>
                <a:avLst/>
                <a:gdLst/>
                <a:ahLst/>
                <a:cxnLst/>
                <a:rect r="r" b="b" t="t" l="l"/>
                <a:pathLst>
                  <a:path h="1438303" w="2914972">
                    <a:moveTo>
                      <a:pt x="2914972" y="1438303"/>
                    </a:moveTo>
                    <a:lnTo>
                      <a:pt x="0" y="1438303"/>
                    </a:lnTo>
                    <a:lnTo>
                      <a:pt x="0" y="0"/>
                    </a:lnTo>
                    <a:lnTo>
                      <a:pt x="2914972" y="0"/>
                    </a:lnTo>
                    <a:lnTo>
                      <a:pt x="2914972" y="1438303"/>
                    </a:lnTo>
                    <a:close/>
                    <a:moveTo>
                      <a:pt x="12700" y="1425603"/>
                    </a:moveTo>
                    <a:lnTo>
                      <a:pt x="2902272" y="1425603"/>
                    </a:lnTo>
                    <a:lnTo>
                      <a:pt x="2902272" y="12700"/>
                    </a:lnTo>
                    <a:lnTo>
                      <a:pt x="12700" y="12700"/>
                    </a:lnTo>
                    <a:lnTo>
                      <a:pt x="12700" y="1425603"/>
                    </a:lnTo>
                    <a:close/>
                  </a:path>
                </a:pathLst>
              </a:custGeom>
              <a:solidFill>
                <a:srgbClr val="121212"/>
              </a:solidFill>
            </p:spPr>
          </p:sp>
        </p:grpSp>
        <p:sp>
          <p:nvSpPr>
            <p:cNvPr name="TextBox 15" id="15"/>
            <p:cNvSpPr txBox="true"/>
            <p:nvPr/>
          </p:nvSpPr>
          <p:spPr>
            <a:xfrm rot="0">
              <a:off x="564864" y="716329"/>
              <a:ext cx="7908770" cy="2920368"/>
            </a:xfrm>
            <a:prstGeom prst="rect">
              <a:avLst/>
            </a:prstGeom>
          </p:spPr>
          <p:txBody>
            <a:bodyPr anchor="t" rtlCol="false" tIns="0" lIns="0" bIns="0" rIns="0">
              <a:spAutoFit/>
            </a:bodyPr>
            <a:lstStyle/>
            <a:p>
              <a:pPr algn="ctr">
                <a:lnSpc>
                  <a:spcPts val="8819"/>
                </a:lnSpc>
              </a:pPr>
              <a:r>
                <a:rPr lang="en-US" sz="6299">
                  <a:solidFill>
                    <a:srgbClr val="004AAD"/>
                  </a:solidFill>
                  <a:latin typeface="Cloud Soft"/>
                </a:rPr>
                <a:t>SELECT</a:t>
              </a:r>
              <a:r>
                <a:rPr lang="en-US" sz="6299">
                  <a:solidFill>
                    <a:srgbClr val="121212"/>
                  </a:solidFill>
                  <a:latin typeface="Cloud Soft"/>
                </a:rPr>
                <a:t> * </a:t>
              </a:r>
              <a:r>
                <a:rPr lang="en-US" sz="6299">
                  <a:solidFill>
                    <a:srgbClr val="004AAD"/>
                  </a:solidFill>
                  <a:latin typeface="Cloud Soft"/>
                </a:rPr>
                <a:t>FROM</a:t>
              </a:r>
              <a:r>
                <a:rPr lang="en-US" sz="6299">
                  <a:solidFill>
                    <a:srgbClr val="121212"/>
                  </a:solidFill>
                  <a:latin typeface="Cloud Soft"/>
                </a:rPr>
                <a:t> customer;</a:t>
              </a:r>
            </a:p>
          </p:txBody>
        </p:sp>
      </p:grpSp>
      <p:sp>
        <p:nvSpPr>
          <p:cNvPr name="Freeform 16" id="16"/>
          <p:cNvSpPr/>
          <p:nvPr/>
        </p:nvSpPr>
        <p:spPr>
          <a:xfrm flipH="false" flipV="false" rot="0">
            <a:off x="15899822" y="5365115"/>
            <a:ext cx="1540581" cy="515394"/>
          </a:xfrm>
          <a:custGeom>
            <a:avLst/>
            <a:gdLst/>
            <a:ahLst/>
            <a:cxnLst/>
            <a:rect r="r" b="b" t="t" l="l"/>
            <a:pathLst>
              <a:path h="515394" w="1540581">
                <a:moveTo>
                  <a:pt x="0" y="0"/>
                </a:moveTo>
                <a:lnTo>
                  <a:pt x="1540581" y="0"/>
                </a:lnTo>
                <a:lnTo>
                  <a:pt x="1540581" y="515394"/>
                </a:lnTo>
                <a:lnTo>
                  <a:pt x="0" y="5153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6233242" y="3774677"/>
            <a:ext cx="2702444" cy="1829840"/>
            <a:chOff x="0" y="0"/>
            <a:chExt cx="3603259" cy="2439787"/>
          </a:xfrm>
        </p:grpSpPr>
        <p:grpSp>
          <p:nvGrpSpPr>
            <p:cNvPr name="Group 18" id="18"/>
            <p:cNvGrpSpPr/>
            <p:nvPr/>
          </p:nvGrpSpPr>
          <p:grpSpPr>
            <a:xfrm rot="0">
              <a:off x="0" y="0"/>
              <a:ext cx="3603259" cy="2439787"/>
              <a:chOff x="0" y="0"/>
              <a:chExt cx="1017888" cy="689218"/>
            </a:xfrm>
          </p:grpSpPr>
          <p:sp>
            <p:nvSpPr>
              <p:cNvPr name="Freeform 19" id="19"/>
              <p:cNvSpPr/>
              <p:nvPr/>
            </p:nvSpPr>
            <p:spPr>
              <a:xfrm flipH="false" flipV="false" rot="0">
                <a:off x="48260" y="4826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121212"/>
              </a:solidFill>
            </p:spPr>
          </p:sp>
          <p:sp>
            <p:nvSpPr>
              <p:cNvPr name="Freeform 20" id="20"/>
              <p:cNvSpPr/>
              <p:nvPr/>
            </p:nvSpPr>
            <p:spPr>
              <a:xfrm flipH="false" flipV="false" rot="0">
                <a:off x="6350" y="635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97C1FA"/>
              </a:solidFill>
            </p:spPr>
          </p:sp>
          <p:sp>
            <p:nvSpPr>
              <p:cNvPr name="Freeform 21" id="21"/>
              <p:cNvSpPr/>
              <p:nvPr/>
            </p:nvSpPr>
            <p:spPr>
              <a:xfrm flipH="false" flipV="false" rot="0">
                <a:off x="0" y="0"/>
                <a:ext cx="982328" cy="653658"/>
              </a:xfrm>
              <a:custGeom>
                <a:avLst/>
                <a:gdLst/>
                <a:ahLst/>
                <a:cxnLst/>
                <a:rect r="r" b="b" t="t" l="l"/>
                <a:pathLst>
                  <a:path h="653658" w="982328">
                    <a:moveTo>
                      <a:pt x="982328" y="653658"/>
                    </a:moveTo>
                    <a:lnTo>
                      <a:pt x="0" y="653658"/>
                    </a:lnTo>
                    <a:lnTo>
                      <a:pt x="0" y="0"/>
                    </a:lnTo>
                    <a:lnTo>
                      <a:pt x="982328" y="0"/>
                    </a:lnTo>
                    <a:lnTo>
                      <a:pt x="982328" y="653658"/>
                    </a:lnTo>
                    <a:close/>
                    <a:moveTo>
                      <a:pt x="12700" y="640958"/>
                    </a:moveTo>
                    <a:lnTo>
                      <a:pt x="969628" y="640958"/>
                    </a:lnTo>
                    <a:lnTo>
                      <a:pt x="969628" y="12700"/>
                    </a:lnTo>
                    <a:lnTo>
                      <a:pt x="12700" y="12700"/>
                    </a:lnTo>
                    <a:lnTo>
                      <a:pt x="12700" y="640958"/>
                    </a:lnTo>
                    <a:close/>
                  </a:path>
                </a:pathLst>
              </a:custGeom>
              <a:solidFill>
                <a:srgbClr val="121212"/>
              </a:solidFill>
            </p:spPr>
          </p:sp>
        </p:grpSp>
        <p:sp>
          <p:nvSpPr>
            <p:cNvPr name="TextBox 22" id="22"/>
            <p:cNvSpPr txBox="true"/>
            <p:nvPr/>
          </p:nvSpPr>
          <p:spPr>
            <a:xfrm rot="0">
              <a:off x="225187" y="716593"/>
              <a:ext cx="3152885" cy="920876"/>
            </a:xfrm>
            <a:prstGeom prst="rect">
              <a:avLst/>
            </a:prstGeom>
          </p:spPr>
          <p:txBody>
            <a:bodyPr anchor="t" rtlCol="false" tIns="0" lIns="0" bIns="0" rIns="0">
              <a:spAutoFit/>
            </a:bodyPr>
            <a:lstStyle/>
            <a:p>
              <a:pPr algn="ctr">
                <a:lnSpc>
                  <a:spcPts val="5777"/>
                </a:lnSpc>
              </a:pPr>
              <a:r>
                <a:rPr lang="en-US" sz="4127">
                  <a:solidFill>
                    <a:srgbClr val="121212"/>
                  </a:solidFill>
                  <a:latin typeface="Barriecito"/>
                </a:rPr>
                <a:t>Output</a:t>
              </a:r>
            </a:p>
          </p:txBody>
        </p:sp>
      </p:grpSp>
      <p:sp>
        <p:nvSpPr>
          <p:cNvPr name="Freeform 23" id="23"/>
          <p:cNvSpPr/>
          <p:nvPr/>
        </p:nvSpPr>
        <p:spPr>
          <a:xfrm flipH="false" flipV="false" rot="420746">
            <a:off x="17426237" y="3797960"/>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4" id="24"/>
          <p:cNvSpPr/>
          <p:nvPr/>
        </p:nvSpPr>
        <p:spPr>
          <a:xfrm flipH="false" flipV="false" rot="0">
            <a:off x="6233242" y="5622812"/>
            <a:ext cx="12054758" cy="3921972"/>
          </a:xfrm>
          <a:custGeom>
            <a:avLst/>
            <a:gdLst/>
            <a:ahLst/>
            <a:cxnLst/>
            <a:rect r="r" b="b" t="t" l="l"/>
            <a:pathLst>
              <a:path h="3921972" w="12054758">
                <a:moveTo>
                  <a:pt x="0" y="0"/>
                </a:moveTo>
                <a:lnTo>
                  <a:pt x="12054758" y="0"/>
                </a:lnTo>
                <a:lnTo>
                  <a:pt x="12054758" y="3921972"/>
                </a:lnTo>
                <a:lnTo>
                  <a:pt x="0" y="3921972"/>
                </a:lnTo>
                <a:lnTo>
                  <a:pt x="0" y="0"/>
                </a:lnTo>
                <a:close/>
              </a:path>
            </a:pathLst>
          </a:custGeom>
          <a:blipFill>
            <a:blip r:embed="rId14"/>
            <a:stretch>
              <a:fillRect l="0" t="-52850" r="0" b="-5929"/>
            </a:stretch>
          </a:blipFill>
        </p:spPr>
      </p:sp>
      <p:grpSp>
        <p:nvGrpSpPr>
          <p:cNvPr name="Group 25" id="25"/>
          <p:cNvGrpSpPr/>
          <p:nvPr/>
        </p:nvGrpSpPr>
        <p:grpSpPr>
          <a:xfrm rot="0">
            <a:off x="42149" y="-3270"/>
            <a:ext cx="2286000" cy="2063939"/>
            <a:chOff x="0" y="0"/>
            <a:chExt cx="3048000" cy="2751919"/>
          </a:xfrm>
        </p:grpSpPr>
        <p:sp>
          <p:nvSpPr>
            <p:cNvPr name="Freeform 26" id="26"/>
            <p:cNvSpPr/>
            <p:nvPr/>
          </p:nvSpPr>
          <p:spPr>
            <a:xfrm flipH="false" flipV="false" rot="0">
              <a:off x="0" y="0"/>
              <a:ext cx="3048000" cy="2650319"/>
            </a:xfrm>
            <a:custGeom>
              <a:avLst/>
              <a:gdLst/>
              <a:ahLst/>
              <a:cxnLst/>
              <a:rect r="r" b="b" t="t" l="l"/>
              <a:pathLst>
                <a:path h="2650319" w="3048000">
                  <a:moveTo>
                    <a:pt x="0" y="0"/>
                  </a:moveTo>
                  <a:lnTo>
                    <a:pt x="3048000" y="0"/>
                  </a:lnTo>
                  <a:lnTo>
                    <a:pt x="3048000" y="2650319"/>
                  </a:lnTo>
                  <a:lnTo>
                    <a:pt x="0" y="2650319"/>
                  </a:lnTo>
                  <a:close/>
                </a:path>
              </a:pathLst>
            </a:custGeom>
            <a:solidFill>
              <a:srgbClr val="FFFAF2"/>
            </a:solidFill>
          </p:spPr>
        </p:sp>
        <p:sp>
          <p:nvSpPr>
            <p:cNvPr name="Freeform 27" id="27"/>
            <p:cNvSpPr/>
            <p:nvPr/>
          </p:nvSpPr>
          <p:spPr>
            <a:xfrm flipH="false" flipV="false" rot="0">
              <a:off x="0" y="0"/>
              <a:ext cx="3048000" cy="2751919"/>
            </a:xfrm>
            <a:custGeom>
              <a:avLst/>
              <a:gdLst/>
              <a:ahLst/>
              <a:cxnLst/>
              <a:rect r="r" b="b" t="t" l="l"/>
              <a:pathLst>
                <a:path h="2751919" w="3048000">
                  <a:moveTo>
                    <a:pt x="0" y="2650319"/>
                  </a:moveTo>
                  <a:lnTo>
                    <a:pt x="3048000" y="2650319"/>
                  </a:lnTo>
                  <a:lnTo>
                    <a:pt x="2921000" y="2751919"/>
                  </a:lnTo>
                  <a:cubicBezTo>
                    <a:pt x="2921000" y="2751919"/>
                    <a:pt x="1930400" y="2675719"/>
                    <a:pt x="1828800" y="2675719"/>
                  </a:cubicBezTo>
                  <a:lnTo>
                    <a:pt x="1219200" y="2675719"/>
                  </a:lnTo>
                  <a:cubicBezTo>
                    <a:pt x="1117600" y="2675719"/>
                    <a:pt x="127000" y="2751919"/>
                    <a:pt x="127000" y="2751919"/>
                  </a:cubicBezTo>
                  <a:lnTo>
                    <a:pt x="0" y="2650319"/>
                  </a:lnTo>
                  <a:lnTo>
                    <a:pt x="0" y="0"/>
                  </a:lnTo>
                  <a:lnTo>
                    <a:pt x="3048000" y="0"/>
                  </a:lnTo>
                  <a:lnTo>
                    <a:pt x="3048000" y="2650319"/>
                  </a:lnTo>
                  <a:lnTo>
                    <a:pt x="12700" y="2650319"/>
                  </a:lnTo>
                  <a:lnTo>
                    <a:pt x="12700" y="2637619"/>
                  </a:lnTo>
                  <a:lnTo>
                    <a:pt x="3035300" y="2637619"/>
                  </a:lnTo>
                  <a:lnTo>
                    <a:pt x="3035300" y="12700"/>
                  </a:lnTo>
                  <a:lnTo>
                    <a:pt x="12700" y="12700"/>
                  </a:lnTo>
                  <a:lnTo>
                    <a:pt x="12700" y="2650319"/>
                  </a:lnTo>
                </a:path>
              </a:pathLst>
            </a:custGeom>
            <a:solidFill>
              <a:srgbClr val="394C60">
                <a:alpha val="9804"/>
              </a:srgbClr>
            </a:solidFill>
          </p:spPr>
        </p:sp>
        <p:sp>
          <p:nvSpPr>
            <p:cNvPr name="TextBox 28" id="28"/>
            <p:cNvSpPr txBox="true"/>
            <p:nvPr/>
          </p:nvSpPr>
          <p:spPr>
            <a:xfrm>
              <a:off x="0" y="-114300"/>
              <a:ext cx="3048000" cy="2307419"/>
            </a:xfrm>
            <a:prstGeom prst="rect">
              <a:avLst/>
            </a:prstGeom>
          </p:spPr>
          <p:txBody>
            <a:bodyPr anchor="t" rtlCol="false" tIns="203200" lIns="203200" bIns="203200" rIns="203200"/>
            <a:lstStyle/>
            <a:p>
              <a:pPr>
                <a:lnSpc>
                  <a:spcPts val="6719"/>
                </a:lnSpc>
              </a:pPr>
              <a:r>
                <a:rPr lang="en-US" sz="4799">
                  <a:solidFill>
                    <a:srgbClr val="000000"/>
                  </a:solidFill>
                  <a:latin typeface="Arimo"/>
                </a:rPr>
                <a:t>EASY</a:t>
              </a:r>
            </a:p>
          </p:txBody>
        </p:sp>
      </p:grpSp>
      <p:sp>
        <p:nvSpPr>
          <p:cNvPr name="TextBox 29" id="29"/>
          <p:cNvSpPr txBox="true"/>
          <p:nvPr/>
        </p:nvSpPr>
        <p:spPr>
          <a:xfrm rot="0">
            <a:off x="-416538" y="2686307"/>
            <a:ext cx="6649780" cy="6354145"/>
          </a:xfrm>
          <a:prstGeom prst="rect">
            <a:avLst/>
          </a:prstGeom>
        </p:spPr>
        <p:txBody>
          <a:bodyPr anchor="t" rtlCol="false" tIns="0" lIns="0" bIns="0" rIns="0">
            <a:spAutoFit/>
          </a:bodyPr>
          <a:lstStyle/>
          <a:p>
            <a:pPr algn="ctr">
              <a:lnSpc>
                <a:spcPts val="9983"/>
              </a:lnSpc>
            </a:pPr>
            <a:r>
              <a:rPr lang="en-US" sz="9076">
                <a:solidFill>
                  <a:srgbClr val="2D65B2"/>
                </a:solidFill>
                <a:latin typeface="Shrikhand"/>
              </a:rPr>
              <a:t>Select all columns from the customers table: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2100745" y="-256811"/>
            <a:ext cx="7810187" cy="9558118"/>
            <a:chOff x="0" y="0"/>
            <a:chExt cx="57336175" cy="70168094"/>
          </a:xfrm>
        </p:grpSpPr>
        <p:sp>
          <p:nvSpPr>
            <p:cNvPr name="Freeform 3" id="3"/>
            <p:cNvSpPr/>
            <p:nvPr/>
          </p:nvSpPr>
          <p:spPr>
            <a:xfrm flipH="false" flipV="false" rot="0">
              <a:off x="72390" y="72390"/>
              <a:ext cx="57191395" cy="70023313"/>
            </a:xfrm>
            <a:custGeom>
              <a:avLst/>
              <a:gdLst/>
              <a:ahLst/>
              <a:cxnLst/>
              <a:rect r="r" b="b" t="t" l="l"/>
              <a:pathLst>
                <a:path h="70023313" w="57191395">
                  <a:moveTo>
                    <a:pt x="0" y="0"/>
                  </a:moveTo>
                  <a:lnTo>
                    <a:pt x="57191395" y="0"/>
                  </a:lnTo>
                  <a:lnTo>
                    <a:pt x="57191395" y="70023313"/>
                  </a:lnTo>
                  <a:lnTo>
                    <a:pt x="0" y="70023313"/>
                  </a:lnTo>
                  <a:lnTo>
                    <a:pt x="0" y="0"/>
                  </a:lnTo>
                  <a:close/>
                </a:path>
              </a:pathLst>
            </a:custGeom>
            <a:solidFill>
              <a:srgbClr val="F86A9D"/>
            </a:solidFill>
          </p:spPr>
        </p:sp>
        <p:sp>
          <p:nvSpPr>
            <p:cNvPr name="Freeform 4" id="4"/>
            <p:cNvSpPr/>
            <p:nvPr/>
          </p:nvSpPr>
          <p:spPr>
            <a:xfrm flipH="false" flipV="false" rot="0">
              <a:off x="0" y="0"/>
              <a:ext cx="57336178" cy="70168095"/>
            </a:xfrm>
            <a:custGeom>
              <a:avLst/>
              <a:gdLst/>
              <a:ahLst/>
              <a:cxnLst/>
              <a:rect r="r" b="b" t="t" l="l"/>
              <a:pathLst>
                <a:path h="70168095" w="57336178">
                  <a:moveTo>
                    <a:pt x="57191393" y="70023317"/>
                  </a:moveTo>
                  <a:lnTo>
                    <a:pt x="57336178" y="70023317"/>
                  </a:lnTo>
                  <a:lnTo>
                    <a:pt x="57336178" y="70168095"/>
                  </a:lnTo>
                  <a:lnTo>
                    <a:pt x="57191393" y="70168095"/>
                  </a:lnTo>
                  <a:lnTo>
                    <a:pt x="57191393" y="70023317"/>
                  </a:lnTo>
                  <a:close/>
                  <a:moveTo>
                    <a:pt x="0" y="144780"/>
                  </a:moveTo>
                  <a:lnTo>
                    <a:pt x="144780" y="144780"/>
                  </a:lnTo>
                  <a:lnTo>
                    <a:pt x="144780" y="70023317"/>
                  </a:lnTo>
                  <a:lnTo>
                    <a:pt x="0" y="70023317"/>
                  </a:lnTo>
                  <a:lnTo>
                    <a:pt x="0" y="144780"/>
                  </a:lnTo>
                  <a:close/>
                  <a:moveTo>
                    <a:pt x="0" y="70023317"/>
                  </a:moveTo>
                  <a:lnTo>
                    <a:pt x="144780" y="70023317"/>
                  </a:lnTo>
                  <a:lnTo>
                    <a:pt x="144780" y="70168095"/>
                  </a:lnTo>
                  <a:lnTo>
                    <a:pt x="0" y="70168095"/>
                  </a:lnTo>
                  <a:lnTo>
                    <a:pt x="0" y="70023317"/>
                  </a:lnTo>
                  <a:close/>
                  <a:moveTo>
                    <a:pt x="57191393" y="144780"/>
                  </a:moveTo>
                  <a:lnTo>
                    <a:pt x="57336178" y="144780"/>
                  </a:lnTo>
                  <a:lnTo>
                    <a:pt x="57336178" y="70023317"/>
                  </a:lnTo>
                  <a:lnTo>
                    <a:pt x="57191393" y="70023317"/>
                  </a:lnTo>
                  <a:lnTo>
                    <a:pt x="57191393" y="144780"/>
                  </a:lnTo>
                  <a:close/>
                  <a:moveTo>
                    <a:pt x="144780" y="70023317"/>
                  </a:moveTo>
                  <a:lnTo>
                    <a:pt x="57191393" y="70023317"/>
                  </a:lnTo>
                  <a:lnTo>
                    <a:pt x="57191393" y="70168095"/>
                  </a:lnTo>
                  <a:lnTo>
                    <a:pt x="144780" y="70168095"/>
                  </a:lnTo>
                  <a:lnTo>
                    <a:pt x="144780" y="70023317"/>
                  </a:lnTo>
                  <a:close/>
                  <a:moveTo>
                    <a:pt x="57191393" y="0"/>
                  </a:moveTo>
                  <a:lnTo>
                    <a:pt x="57336178" y="0"/>
                  </a:lnTo>
                  <a:lnTo>
                    <a:pt x="57336178" y="144780"/>
                  </a:lnTo>
                  <a:lnTo>
                    <a:pt x="57191393" y="144780"/>
                  </a:lnTo>
                  <a:lnTo>
                    <a:pt x="57191393" y="0"/>
                  </a:lnTo>
                  <a:close/>
                  <a:moveTo>
                    <a:pt x="0" y="0"/>
                  </a:moveTo>
                  <a:lnTo>
                    <a:pt x="144780" y="0"/>
                  </a:lnTo>
                  <a:lnTo>
                    <a:pt x="144780" y="144780"/>
                  </a:lnTo>
                  <a:lnTo>
                    <a:pt x="0" y="144780"/>
                  </a:lnTo>
                  <a:lnTo>
                    <a:pt x="0" y="0"/>
                  </a:lnTo>
                  <a:close/>
                  <a:moveTo>
                    <a:pt x="144780" y="0"/>
                  </a:moveTo>
                  <a:lnTo>
                    <a:pt x="57191393" y="0"/>
                  </a:lnTo>
                  <a:lnTo>
                    <a:pt x="57191393" y="144780"/>
                  </a:lnTo>
                  <a:lnTo>
                    <a:pt x="144780" y="144780"/>
                  </a:lnTo>
                  <a:lnTo>
                    <a:pt x="144780" y="0"/>
                  </a:lnTo>
                  <a:close/>
                </a:path>
              </a:pathLst>
            </a:custGeom>
            <a:solidFill>
              <a:srgbClr val="121212"/>
            </a:solidFill>
          </p:spPr>
        </p:sp>
      </p:grpSp>
      <p:sp>
        <p:nvSpPr>
          <p:cNvPr name="Freeform 5" id="5"/>
          <p:cNvSpPr/>
          <p:nvPr/>
        </p:nvSpPr>
        <p:spPr>
          <a:xfrm flipH="false" flipV="false" rot="0">
            <a:off x="9240121" y="9301307"/>
            <a:ext cx="1838186" cy="1473891"/>
          </a:xfrm>
          <a:custGeom>
            <a:avLst/>
            <a:gdLst/>
            <a:ahLst/>
            <a:cxnLst/>
            <a:rect r="r" b="b" t="t" l="l"/>
            <a:pathLst>
              <a:path h="1473891" w="1838186">
                <a:moveTo>
                  <a:pt x="0" y="0"/>
                </a:moveTo>
                <a:lnTo>
                  <a:pt x="1838186" y="0"/>
                </a:lnTo>
                <a:lnTo>
                  <a:pt x="1838186" y="1473890"/>
                </a:lnTo>
                <a:lnTo>
                  <a:pt x="0" y="147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548651" y="9301307"/>
            <a:ext cx="1998692" cy="243477"/>
          </a:xfrm>
          <a:custGeom>
            <a:avLst/>
            <a:gdLst/>
            <a:ahLst/>
            <a:cxnLst/>
            <a:rect r="r" b="b" t="t" l="l"/>
            <a:pathLst>
              <a:path h="243477" w="1998692">
                <a:moveTo>
                  <a:pt x="0" y="0"/>
                </a:moveTo>
                <a:lnTo>
                  <a:pt x="1998692" y="0"/>
                </a:lnTo>
                <a:lnTo>
                  <a:pt x="1998692" y="243477"/>
                </a:lnTo>
                <a:lnTo>
                  <a:pt x="0" y="243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111951">
            <a:off x="9221783" y="3907854"/>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37092">
            <a:off x="17462082" y="7227612"/>
            <a:ext cx="437325" cy="464341"/>
          </a:xfrm>
          <a:custGeom>
            <a:avLst/>
            <a:gdLst/>
            <a:ahLst/>
            <a:cxnLst/>
            <a:rect r="r" b="b" t="t" l="l"/>
            <a:pathLst>
              <a:path h="464341" w="437325">
                <a:moveTo>
                  <a:pt x="0" y="0"/>
                </a:moveTo>
                <a:lnTo>
                  <a:pt x="437324" y="0"/>
                </a:lnTo>
                <a:lnTo>
                  <a:pt x="437324" y="464340"/>
                </a:lnTo>
                <a:lnTo>
                  <a:pt x="0" y="4643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581773">
            <a:off x="9268178" y="5967201"/>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5850685" y="166850"/>
            <a:ext cx="6778873" cy="3331602"/>
            <a:chOff x="0" y="0"/>
            <a:chExt cx="9038498" cy="4442136"/>
          </a:xfrm>
        </p:grpSpPr>
        <p:grpSp>
          <p:nvGrpSpPr>
            <p:cNvPr name="Group 11" id="11"/>
            <p:cNvGrpSpPr/>
            <p:nvPr/>
          </p:nvGrpSpPr>
          <p:grpSpPr>
            <a:xfrm rot="0">
              <a:off x="0" y="0"/>
              <a:ext cx="9038498" cy="4442136"/>
              <a:chOff x="0" y="0"/>
              <a:chExt cx="2950532" cy="1450093"/>
            </a:xfrm>
          </p:grpSpPr>
          <p:sp>
            <p:nvSpPr>
              <p:cNvPr name="Freeform 12" id="12"/>
              <p:cNvSpPr/>
              <p:nvPr/>
            </p:nvSpPr>
            <p:spPr>
              <a:xfrm flipH="false" flipV="false" rot="0">
                <a:off x="48260" y="48260"/>
                <a:ext cx="2902272" cy="1401833"/>
              </a:xfrm>
              <a:custGeom>
                <a:avLst/>
                <a:gdLst/>
                <a:ahLst/>
                <a:cxnLst/>
                <a:rect r="r" b="b" t="t" l="l"/>
                <a:pathLst>
                  <a:path h="1401833" w="2902272">
                    <a:moveTo>
                      <a:pt x="0" y="0"/>
                    </a:moveTo>
                    <a:lnTo>
                      <a:pt x="2902272" y="0"/>
                    </a:lnTo>
                    <a:lnTo>
                      <a:pt x="2902272" y="1401833"/>
                    </a:lnTo>
                    <a:lnTo>
                      <a:pt x="0" y="1401833"/>
                    </a:lnTo>
                    <a:close/>
                  </a:path>
                </a:pathLst>
              </a:custGeom>
              <a:solidFill>
                <a:srgbClr val="121212"/>
              </a:solidFill>
            </p:spPr>
          </p:sp>
          <p:sp>
            <p:nvSpPr>
              <p:cNvPr name="Freeform 13" id="13"/>
              <p:cNvSpPr/>
              <p:nvPr/>
            </p:nvSpPr>
            <p:spPr>
              <a:xfrm flipH="false" flipV="false" rot="0">
                <a:off x="6350" y="6350"/>
                <a:ext cx="2902272" cy="1401833"/>
              </a:xfrm>
              <a:custGeom>
                <a:avLst/>
                <a:gdLst/>
                <a:ahLst/>
                <a:cxnLst/>
                <a:rect r="r" b="b" t="t" l="l"/>
                <a:pathLst>
                  <a:path h="1401833" w="2902272">
                    <a:moveTo>
                      <a:pt x="0" y="0"/>
                    </a:moveTo>
                    <a:lnTo>
                      <a:pt x="2902272" y="0"/>
                    </a:lnTo>
                    <a:lnTo>
                      <a:pt x="2902272" y="1401833"/>
                    </a:lnTo>
                    <a:lnTo>
                      <a:pt x="0" y="1401833"/>
                    </a:lnTo>
                    <a:close/>
                  </a:path>
                </a:pathLst>
              </a:custGeom>
              <a:solidFill>
                <a:srgbClr val="FFEC89"/>
              </a:solidFill>
            </p:spPr>
          </p:sp>
          <p:sp>
            <p:nvSpPr>
              <p:cNvPr name="Freeform 14" id="14"/>
              <p:cNvSpPr/>
              <p:nvPr/>
            </p:nvSpPr>
            <p:spPr>
              <a:xfrm flipH="false" flipV="false" rot="0">
                <a:off x="0" y="0"/>
                <a:ext cx="2914972" cy="1414533"/>
              </a:xfrm>
              <a:custGeom>
                <a:avLst/>
                <a:gdLst/>
                <a:ahLst/>
                <a:cxnLst/>
                <a:rect r="r" b="b" t="t" l="l"/>
                <a:pathLst>
                  <a:path h="1414533" w="2914972">
                    <a:moveTo>
                      <a:pt x="2914972" y="1414533"/>
                    </a:moveTo>
                    <a:lnTo>
                      <a:pt x="0" y="1414533"/>
                    </a:lnTo>
                    <a:lnTo>
                      <a:pt x="0" y="0"/>
                    </a:lnTo>
                    <a:lnTo>
                      <a:pt x="2914972" y="0"/>
                    </a:lnTo>
                    <a:lnTo>
                      <a:pt x="2914972" y="1414533"/>
                    </a:lnTo>
                    <a:close/>
                    <a:moveTo>
                      <a:pt x="12700" y="1401833"/>
                    </a:moveTo>
                    <a:lnTo>
                      <a:pt x="2902272" y="1401833"/>
                    </a:lnTo>
                    <a:lnTo>
                      <a:pt x="2902272" y="12700"/>
                    </a:lnTo>
                    <a:lnTo>
                      <a:pt x="12700" y="12700"/>
                    </a:lnTo>
                    <a:lnTo>
                      <a:pt x="12700" y="1401833"/>
                    </a:lnTo>
                    <a:close/>
                  </a:path>
                </a:pathLst>
              </a:custGeom>
              <a:solidFill>
                <a:srgbClr val="121212"/>
              </a:solidFill>
            </p:spPr>
          </p:sp>
        </p:grpSp>
        <p:sp>
          <p:nvSpPr>
            <p:cNvPr name="TextBox 15" id="15"/>
            <p:cNvSpPr txBox="true"/>
            <p:nvPr/>
          </p:nvSpPr>
          <p:spPr>
            <a:xfrm rot="0">
              <a:off x="564864" y="773479"/>
              <a:ext cx="7908770" cy="2790402"/>
            </a:xfrm>
            <a:prstGeom prst="rect">
              <a:avLst/>
            </a:prstGeom>
          </p:spPr>
          <p:txBody>
            <a:bodyPr anchor="t" rtlCol="false" tIns="0" lIns="0" bIns="0" rIns="0">
              <a:spAutoFit/>
            </a:bodyPr>
            <a:lstStyle/>
            <a:p>
              <a:pPr algn="ctr">
                <a:lnSpc>
                  <a:spcPts val="5739"/>
                </a:lnSpc>
              </a:pPr>
              <a:r>
                <a:rPr lang="en-US" sz="4099">
                  <a:solidFill>
                    <a:srgbClr val="004AAD"/>
                  </a:solidFill>
                  <a:latin typeface="Cloud Soft"/>
                </a:rPr>
                <a:t>SELECT </a:t>
              </a:r>
              <a:r>
                <a:rPr lang="en-US" sz="4099">
                  <a:solidFill>
                    <a:srgbClr val="121212"/>
                  </a:solidFill>
                  <a:latin typeface="Cloud Soft"/>
                </a:rPr>
                <a:t>* </a:t>
              </a:r>
              <a:r>
                <a:rPr lang="en-US" sz="4099">
                  <a:solidFill>
                    <a:srgbClr val="004AAD"/>
                  </a:solidFill>
                  <a:latin typeface="Cloud Soft"/>
                </a:rPr>
                <a:t>FROM</a:t>
              </a:r>
              <a:r>
                <a:rPr lang="en-US" sz="4099">
                  <a:solidFill>
                    <a:srgbClr val="121212"/>
                  </a:solidFill>
                  <a:latin typeface="Cloud Soft"/>
                </a:rPr>
                <a:t> track</a:t>
              </a:r>
            </a:p>
            <a:p>
              <a:pPr algn="ctr">
                <a:lnSpc>
                  <a:spcPts val="5739"/>
                </a:lnSpc>
              </a:pPr>
              <a:r>
                <a:rPr lang="en-US" sz="4099">
                  <a:solidFill>
                    <a:srgbClr val="004AAD"/>
                  </a:solidFill>
                  <a:latin typeface="Cloud Soft"/>
                </a:rPr>
                <a:t>ORDER BY</a:t>
              </a:r>
              <a:r>
                <a:rPr lang="en-US" sz="4099">
                  <a:solidFill>
                    <a:srgbClr val="121212"/>
                  </a:solidFill>
                  <a:latin typeface="Cloud Soft"/>
                </a:rPr>
                <a:t> Name </a:t>
              </a:r>
              <a:r>
                <a:rPr lang="en-US" sz="4099">
                  <a:solidFill>
                    <a:srgbClr val="004AAD"/>
                  </a:solidFill>
                  <a:latin typeface="Cloud Soft"/>
                </a:rPr>
                <a:t>DESC</a:t>
              </a:r>
            </a:p>
            <a:p>
              <a:pPr algn="ctr">
                <a:lnSpc>
                  <a:spcPts val="5319"/>
                </a:lnSpc>
              </a:pPr>
              <a:r>
                <a:rPr lang="en-US" sz="3799">
                  <a:solidFill>
                    <a:srgbClr val="004AAD"/>
                  </a:solidFill>
                  <a:latin typeface="Cloud Soft"/>
                </a:rPr>
                <a:t>LIMIT </a:t>
              </a:r>
              <a:r>
                <a:rPr lang="en-US" sz="3799">
                  <a:solidFill>
                    <a:srgbClr val="121212"/>
                  </a:solidFill>
                  <a:latin typeface="Cloud Soft"/>
                </a:rPr>
                <a:t>5;</a:t>
              </a:r>
            </a:p>
          </p:txBody>
        </p:sp>
      </p:grpSp>
      <p:sp>
        <p:nvSpPr>
          <p:cNvPr name="Freeform 16" id="16"/>
          <p:cNvSpPr/>
          <p:nvPr/>
        </p:nvSpPr>
        <p:spPr>
          <a:xfrm flipH="false" flipV="false" rot="0">
            <a:off x="15899822" y="5365115"/>
            <a:ext cx="1540581" cy="515394"/>
          </a:xfrm>
          <a:custGeom>
            <a:avLst/>
            <a:gdLst/>
            <a:ahLst/>
            <a:cxnLst/>
            <a:rect r="r" b="b" t="t" l="l"/>
            <a:pathLst>
              <a:path h="515394" w="1540581">
                <a:moveTo>
                  <a:pt x="0" y="0"/>
                </a:moveTo>
                <a:lnTo>
                  <a:pt x="1540581" y="0"/>
                </a:lnTo>
                <a:lnTo>
                  <a:pt x="1540581" y="515394"/>
                </a:lnTo>
                <a:lnTo>
                  <a:pt x="0" y="5153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6233242" y="3774677"/>
            <a:ext cx="2702444" cy="1829840"/>
            <a:chOff x="0" y="0"/>
            <a:chExt cx="3603259" cy="2439787"/>
          </a:xfrm>
        </p:grpSpPr>
        <p:grpSp>
          <p:nvGrpSpPr>
            <p:cNvPr name="Group 18" id="18"/>
            <p:cNvGrpSpPr/>
            <p:nvPr/>
          </p:nvGrpSpPr>
          <p:grpSpPr>
            <a:xfrm rot="0">
              <a:off x="0" y="0"/>
              <a:ext cx="3603259" cy="2439787"/>
              <a:chOff x="0" y="0"/>
              <a:chExt cx="1017888" cy="689218"/>
            </a:xfrm>
          </p:grpSpPr>
          <p:sp>
            <p:nvSpPr>
              <p:cNvPr name="Freeform 19" id="19"/>
              <p:cNvSpPr/>
              <p:nvPr/>
            </p:nvSpPr>
            <p:spPr>
              <a:xfrm flipH="false" flipV="false" rot="0">
                <a:off x="48260" y="4826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121212"/>
              </a:solidFill>
            </p:spPr>
          </p:sp>
          <p:sp>
            <p:nvSpPr>
              <p:cNvPr name="Freeform 20" id="20"/>
              <p:cNvSpPr/>
              <p:nvPr/>
            </p:nvSpPr>
            <p:spPr>
              <a:xfrm flipH="false" flipV="false" rot="0">
                <a:off x="6350" y="635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97C1FA"/>
              </a:solidFill>
            </p:spPr>
          </p:sp>
          <p:sp>
            <p:nvSpPr>
              <p:cNvPr name="Freeform 21" id="21"/>
              <p:cNvSpPr/>
              <p:nvPr/>
            </p:nvSpPr>
            <p:spPr>
              <a:xfrm flipH="false" flipV="false" rot="0">
                <a:off x="0" y="0"/>
                <a:ext cx="982328" cy="653658"/>
              </a:xfrm>
              <a:custGeom>
                <a:avLst/>
                <a:gdLst/>
                <a:ahLst/>
                <a:cxnLst/>
                <a:rect r="r" b="b" t="t" l="l"/>
                <a:pathLst>
                  <a:path h="653658" w="982328">
                    <a:moveTo>
                      <a:pt x="982328" y="653658"/>
                    </a:moveTo>
                    <a:lnTo>
                      <a:pt x="0" y="653658"/>
                    </a:lnTo>
                    <a:lnTo>
                      <a:pt x="0" y="0"/>
                    </a:lnTo>
                    <a:lnTo>
                      <a:pt x="982328" y="0"/>
                    </a:lnTo>
                    <a:lnTo>
                      <a:pt x="982328" y="653658"/>
                    </a:lnTo>
                    <a:close/>
                    <a:moveTo>
                      <a:pt x="12700" y="640958"/>
                    </a:moveTo>
                    <a:lnTo>
                      <a:pt x="969628" y="640958"/>
                    </a:lnTo>
                    <a:lnTo>
                      <a:pt x="969628" y="12700"/>
                    </a:lnTo>
                    <a:lnTo>
                      <a:pt x="12700" y="12700"/>
                    </a:lnTo>
                    <a:lnTo>
                      <a:pt x="12700" y="640958"/>
                    </a:lnTo>
                    <a:close/>
                  </a:path>
                </a:pathLst>
              </a:custGeom>
              <a:solidFill>
                <a:srgbClr val="121212"/>
              </a:solidFill>
            </p:spPr>
          </p:sp>
        </p:grpSp>
        <p:sp>
          <p:nvSpPr>
            <p:cNvPr name="TextBox 22" id="22"/>
            <p:cNvSpPr txBox="true"/>
            <p:nvPr/>
          </p:nvSpPr>
          <p:spPr>
            <a:xfrm rot="0">
              <a:off x="225187" y="716593"/>
              <a:ext cx="3152885" cy="920876"/>
            </a:xfrm>
            <a:prstGeom prst="rect">
              <a:avLst/>
            </a:prstGeom>
          </p:spPr>
          <p:txBody>
            <a:bodyPr anchor="t" rtlCol="false" tIns="0" lIns="0" bIns="0" rIns="0">
              <a:spAutoFit/>
            </a:bodyPr>
            <a:lstStyle/>
            <a:p>
              <a:pPr algn="ctr">
                <a:lnSpc>
                  <a:spcPts val="5777"/>
                </a:lnSpc>
              </a:pPr>
              <a:r>
                <a:rPr lang="en-US" sz="4127">
                  <a:solidFill>
                    <a:srgbClr val="121212"/>
                  </a:solidFill>
                  <a:latin typeface="Barriecito"/>
                </a:rPr>
                <a:t>Output</a:t>
              </a:r>
            </a:p>
          </p:txBody>
        </p:sp>
      </p:grpSp>
      <p:sp>
        <p:nvSpPr>
          <p:cNvPr name="Freeform 23" id="23"/>
          <p:cNvSpPr/>
          <p:nvPr/>
        </p:nvSpPr>
        <p:spPr>
          <a:xfrm flipH="false" flipV="false" rot="420746">
            <a:off x="17426237" y="3797960"/>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4" id="24"/>
          <p:cNvGrpSpPr/>
          <p:nvPr/>
        </p:nvGrpSpPr>
        <p:grpSpPr>
          <a:xfrm rot="0">
            <a:off x="42149" y="-3270"/>
            <a:ext cx="2286000" cy="2063939"/>
            <a:chOff x="0" y="0"/>
            <a:chExt cx="3048000" cy="2751919"/>
          </a:xfrm>
        </p:grpSpPr>
        <p:sp>
          <p:nvSpPr>
            <p:cNvPr name="Freeform 25" id="25"/>
            <p:cNvSpPr/>
            <p:nvPr/>
          </p:nvSpPr>
          <p:spPr>
            <a:xfrm flipH="false" flipV="false" rot="0">
              <a:off x="0" y="0"/>
              <a:ext cx="3048000" cy="2650319"/>
            </a:xfrm>
            <a:custGeom>
              <a:avLst/>
              <a:gdLst/>
              <a:ahLst/>
              <a:cxnLst/>
              <a:rect r="r" b="b" t="t" l="l"/>
              <a:pathLst>
                <a:path h="2650319" w="3048000">
                  <a:moveTo>
                    <a:pt x="0" y="0"/>
                  </a:moveTo>
                  <a:lnTo>
                    <a:pt x="3048000" y="0"/>
                  </a:lnTo>
                  <a:lnTo>
                    <a:pt x="3048000" y="2650319"/>
                  </a:lnTo>
                  <a:lnTo>
                    <a:pt x="0" y="2650319"/>
                  </a:lnTo>
                  <a:close/>
                </a:path>
              </a:pathLst>
            </a:custGeom>
            <a:solidFill>
              <a:srgbClr val="FFFAF2"/>
            </a:solidFill>
          </p:spPr>
        </p:sp>
        <p:sp>
          <p:nvSpPr>
            <p:cNvPr name="Freeform 26" id="26"/>
            <p:cNvSpPr/>
            <p:nvPr/>
          </p:nvSpPr>
          <p:spPr>
            <a:xfrm flipH="false" flipV="false" rot="0">
              <a:off x="0" y="0"/>
              <a:ext cx="3048000" cy="2751919"/>
            </a:xfrm>
            <a:custGeom>
              <a:avLst/>
              <a:gdLst/>
              <a:ahLst/>
              <a:cxnLst/>
              <a:rect r="r" b="b" t="t" l="l"/>
              <a:pathLst>
                <a:path h="2751919" w="3048000">
                  <a:moveTo>
                    <a:pt x="0" y="2650319"/>
                  </a:moveTo>
                  <a:lnTo>
                    <a:pt x="3048000" y="2650319"/>
                  </a:lnTo>
                  <a:lnTo>
                    <a:pt x="2921000" y="2751919"/>
                  </a:lnTo>
                  <a:cubicBezTo>
                    <a:pt x="2921000" y="2751919"/>
                    <a:pt x="1930400" y="2675719"/>
                    <a:pt x="1828800" y="2675719"/>
                  </a:cubicBezTo>
                  <a:lnTo>
                    <a:pt x="1219200" y="2675719"/>
                  </a:lnTo>
                  <a:cubicBezTo>
                    <a:pt x="1117600" y="2675719"/>
                    <a:pt x="127000" y="2751919"/>
                    <a:pt x="127000" y="2751919"/>
                  </a:cubicBezTo>
                  <a:lnTo>
                    <a:pt x="0" y="2650319"/>
                  </a:lnTo>
                  <a:lnTo>
                    <a:pt x="0" y="0"/>
                  </a:lnTo>
                  <a:lnTo>
                    <a:pt x="3048000" y="0"/>
                  </a:lnTo>
                  <a:lnTo>
                    <a:pt x="3048000" y="2650319"/>
                  </a:lnTo>
                  <a:lnTo>
                    <a:pt x="12700" y="2650319"/>
                  </a:lnTo>
                  <a:lnTo>
                    <a:pt x="12700" y="2637619"/>
                  </a:lnTo>
                  <a:lnTo>
                    <a:pt x="3035300" y="2637619"/>
                  </a:lnTo>
                  <a:lnTo>
                    <a:pt x="3035300" y="12700"/>
                  </a:lnTo>
                  <a:lnTo>
                    <a:pt x="12700" y="12700"/>
                  </a:lnTo>
                  <a:lnTo>
                    <a:pt x="12700" y="2650319"/>
                  </a:lnTo>
                </a:path>
              </a:pathLst>
            </a:custGeom>
            <a:solidFill>
              <a:srgbClr val="394C60">
                <a:alpha val="9804"/>
              </a:srgbClr>
            </a:solidFill>
          </p:spPr>
        </p:sp>
        <p:sp>
          <p:nvSpPr>
            <p:cNvPr name="TextBox 27" id="27"/>
            <p:cNvSpPr txBox="true"/>
            <p:nvPr/>
          </p:nvSpPr>
          <p:spPr>
            <a:xfrm>
              <a:off x="0" y="-114300"/>
              <a:ext cx="3048000" cy="2307419"/>
            </a:xfrm>
            <a:prstGeom prst="rect">
              <a:avLst/>
            </a:prstGeom>
          </p:spPr>
          <p:txBody>
            <a:bodyPr anchor="t" rtlCol="false" tIns="203200" lIns="203200" bIns="203200" rIns="203200"/>
            <a:lstStyle/>
            <a:p>
              <a:pPr>
                <a:lnSpc>
                  <a:spcPts val="6719"/>
                </a:lnSpc>
              </a:pPr>
              <a:r>
                <a:rPr lang="en-US" sz="4799">
                  <a:solidFill>
                    <a:srgbClr val="000000"/>
                  </a:solidFill>
                  <a:latin typeface="Arimo"/>
                </a:rPr>
                <a:t>EASY</a:t>
              </a:r>
            </a:p>
          </p:txBody>
        </p:sp>
      </p:grpSp>
      <p:sp>
        <p:nvSpPr>
          <p:cNvPr name="Freeform 28" id="28"/>
          <p:cNvSpPr/>
          <p:nvPr/>
        </p:nvSpPr>
        <p:spPr>
          <a:xfrm flipH="false" flipV="false" rot="0">
            <a:off x="5556418" y="5723151"/>
            <a:ext cx="12731582" cy="3578155"/>
          </a:xfrm>
          <a:custGeom>
            <a:avLst/>
            <a:gdLst/>
            <a:ahLst/>
            <a:cxnLst/>
            <a:rect r="r" b="b" t="t" l="l"/>
            <a:pathLst>
              <a:path h="3578155" w="12731582">
                <a:moveTo>
                  <a:pt x="0" y="0"/>
                </a:moveTo>
                <a:lnTo>
                  <a:pt x="12731582" y="0"/>
                </a:lnTo>
                <a:lnTo>
                  <a:pt x="12731582" y="3578156"/>
                </a:lnTo>
                <a:lnTo>
                  <a:pt x="0" y="3578156"/>
                </a:lnTo>
                <a:lnTo>
                  <a:pt x="0" y="0"/>
                </a:lnTo>
                <a:close/>
              </a:path>
            </a:pathLst>
          </a:custGeom>
          <a:blipFill>
            <a:blip r:embed="rId14"/>
            <a:stretch>
              <a:fillRect l="0" t="0" r="0" b="-4757"/>
            </a:stretch>
          </a:blipFill>
        </p:spPr>
      </p:sp>
      <p:sp>
        <p:nvSpPr>
          <p:cNvPr name="TextBox 29" id="29"/>
          <p:cNvSpPr txBox="true"/>
          <p:nvPr/>
        </p:nvSpPr>
        <p:spPr>
          <a:xfrm rot="0">
            <a:off x="42149" y="2638682"/>
            <a:ext cx="5667293" cy="5153365"/>
          </a:xfrm>
          <a:prstGeom prst="rect">
            <a:avLst/>
          </a:prstGeom>
        </p:spPr>
        <p:txBody>
          <a:bodyPr anchor="t" rtlCol="false" tIns="0" lIns="0" bIns="0" rIns="0">
            <a:spAutoFit/>
          </a:bodyPr>
          <a:lstStyle/>
          <a:p>
            <a:pPr algn="ctr">
              <a:lnSpc>
                <a:spcPts val="5804"/>
              </a:lnSpc>
            </a:pPr>
            <a:r>
              <a:rPr lang="en-US" sz="5276">
                <a:solidFill>
                  <a:srgbClr val="2D65B2"/>
                </a:solidFill>
                <a:latin typeface="Shrikhand"/>
              </a:rPr>
              <a:t>Select the first 5 rows from the tracks table, ordered by track name in descending order: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2100745" y="-256811"/>
            <a:ext cx="7810187" cy="9558118"/>
            <a:chOff x="0" y="0"/>
            <a:chExt cx="57336175" cy="70168094"/>
          </a:xfrm>
        </p:grpSpPr>
        <p:sp>
          <p:nvSpPr>
            <p:cNvPr name="Freeform 3" id="3"/>
            <p:cNvSpPr/>
            <p:nvPr/>
          </p:nvSpPr>
          <p:spPr>
            <a:xfrm flipH="false" flipV="false" rot="0">
              <a:off x="72390" y="72390"/>
              <a:ext cx="57191395" cy="70023313"/>
            </a:xfrm>
            <a:custGeom>
              <a:avLst/>
              <a:gdLst/>
              <a:ahLst/>
              <a:cxnLst/>
              <a:rect r="r" b="b" t="t" l="l"/>
              <a:pathLst>
                <a:path h="70023313" w="57191395">
                  <a:moveTo>
                    <a:pt x="0" y="0"/>
                  </a:moveTo>
                  <a:lnTo>
                    <a:pt x="57191395" y="0"/>
                  </a:lnTo>
                  <a:lnTo>
                    <a:pt x="57191395" y="70023313"/>
                  </a:lnTo>
                  <a:lnTo>
                    <a:pt x="0" y="70023313"/>
                  </a:lnTo>
                  <a:lnTo>
                    <a:pt x="0" y="0"/>
                  </a:lnTo>
                  <a:close/>
                </a:path>
              </a:pathLst>
            </a:custGeom>
            <a:solidFill>
              <a:srgbClr val="F86A9D"/>
            </a:solidFill>
          </p:spPr>
        </p:sp>
        <p:sp>
          <p:nvSpPr>
            <p:cNvPr name="Freeform 4" id="4"/>
            <p:cNvSpPr/>
            <p:nvPr/>
          </p:nvSpPr>
          <p:spPr>
            <a:xfrm flipH="false" flipV="false" rot="0">
              <a:off x="0" y="0"/>
              <a:ext cx="57336178" cy="70168095"/>
            </a:xfrm>
            <a:custGeom>
              <a:avLst/>
              <a:gdLst/>
              <a:ahLst/>
              <a:cxnLst/>
              <a:rect r="r" b="b" t="t" l="l"/>
              <a:pathLst>
                <a:path h="70168095" w="57336178">
                  <a:moveTo>
                    <a:pt x="57191393" y="70023317"/>
                  </a:moveTo>
                  <a:lnTo>
                    <a:pt x="57336178" y="70023317"/>
                  </a:lnTo>
                  <a:lnTo>
                    <a:pt x="57336178" y="70168095"/>
                  </a:lnTo>
                  <a:lnTo>
                    <a:pt x="57191393" y="70168095"/>
                  </a:lnTo>
                  <a:lnTo>
                    <a:pt x="57191393" y="70023317"/>
                  </a:lnTo>
                  <a:close/>
                  <a:moveTo>
                    <a:pt x="0" y="144780"/>
                  </a:moveTo>
                  <a:lnTo>
                    <a:pt x="144780" y="144780"/>
                  </a:lnTo>
                  <a:lnTo>
                    <a:pt x="144780" y="70023317"/>
                  </a:lnTo>
                  <a:lnTo>
                    <a:pt x="0" y="70023317"/>
                  </a:lnTo>
                  <a:lnTo>
                    <a:pt x="0" y="144780"/>
                  </a:lnTo>
                  <a:close/>
                  <a:moveTo>
                    <a:pt x="0" y="70023317"/>
                  </a:moveTo>
                  <a:lnTo>
                    <a:pt x="144780" y="70023317"/>
                  </a:lnTo>
                  <a:lnTo>
                    <a:pt x="144780" y="70168095"/>
                  </a:lnTo>
                  <a:lnTo>
                    <a:pt x="0" y="70168095"/>
                  </a:lnTo>
                  <a:lnTo>
                    <a:pt x="0" y="70023317"/>
                  </a:lnTo>
                  <a:close/>
                  <a:moveTo>
                    <a:pt x="57191393" y="144780"/>
                  </a:moveTo>
                  <a:lnTo>
                    <a:pt x="57336178" y="144780"/>
                  </a:lnTo>
                  <a:lnTo>
                    <a:pt x="57336178" y="70023317"/>
                  </a:lnTo>
                  <a:lnTo>
                    <a:pt x="57191393" y="70023317"/>
                  </a:lnTo>
                  <a:lnTo>
                    <a:pt x="57191393" y="144780"/>
                  </a:lnTo>
                  <a:close/>
                  <a:moveTo>
                    <a:pt x="144780" y="70023317"/>
                  </a:moveTo>
                  <a:lnTo>
                    <a:pt x="57191393" y="70023317"/>
                  </a:lnTo>
                  <a:lnTo>
                    <a:pt x="57191393" y="70168095"/>
                  </a:lnTo>
                  <a:lnTo>
                    <a:pt x="144780" y="70168095"/>
                  </a:lnTo>
                  <a:lnTo>
                    <a:pt x="144780" y="70023317"/>
                  </a:lnTo>
                  <a:close/>
                  <a:moveTo>
                    <a:pt x="57191393" y="0"/>
                  </a:moveTo>
                  <a:lnTo>
                    <a:pt x="57336178" y="0"/>
                  </a:lnTo>
                  <a:lnTo>
                    <a:pt x="57336178" y="144780"/>
                  </a:lnTo>
                  <a:lnTo>
                    <a:pt x="57191393" y="144780"/>
                  </a:lnTo>
                  <a:lnTo>
                    <a:pt x="57191393" y="0"/>
                  </a:lnTo>
                  <a:close/>
                  <a:moveTo>
                    <a:pt x="0" y="0"/>
                  </a:moveTo>
                  <a:lnTo>
                    <a:pt x="144780" y="0"/>
                  </a:lnTo>
                  <a:lnTo>
                    <a:pt x="144780" y="144780"/>
                  </a:lnTo>
                  <a:lnTo>
                    <a:pt x="0" y="144780"/>
                  </a:lnTo>
                  <a:lnTo>
                    <a:pt x="0" y="0"/>
                  </a:lnTo>
                  <a:close/>
                  <a:moveTo>
                    <a:pt x="144780" y="0"/>
                  </a:moveTo>
                  <a:lnTo>
                    <a:pt x="57191393" y="0"/>
                  </a:lnTo>
                  <a:lnTo>
                    <a:pt x="57191393" y="144780"/>
                  </a:lnTo>
                  <a:lnTo>
                    <a:pt x="144780" y="144780"/>
                  </a:lnTo>
                  <a:lnTo>
                    <a:pt x="144780" y="0"/>
                  </a:lnTo>
                  <a:close/>
                </a:path>
              </a:pathLst>
            </a:custGeom>
            <a:solidFill>
              <a:srgbClr val="121212"/>
            </a:solidFill>
          </p:spPr>
        </p:sp>
      </p:grpSp>
      <p:sp>
        <p:nvSpPr>
          <p:cNvPr name="Freeform 5" id="5"/>
          <p:cNvSpPr/>
          <p:nvPr/>
        </p:nvSpPr>
        <p:spPr>
          <a:xfrm flipH="false" flipV="false" rot="0">
            <a:off x="9240121" y="9301307"/>
            <a:ext cx="1838186" cy="1473891"/>
          </a:xfrm>
          <a:custGeom>
            <a:avLst/>
            <a:gdLst/>
            <a:ahLst/>
            <a:cxnLst/>
            <a:rect r="r" b="b" t="t" l="l"/>
            <a:pathLst>
              <a:path h="1473891" w="1838186">
                <a:moveTo>
                  <a:pt x="0" y="0"/>
                </a:moveTo>
                <a:lnTo>
                  <a:pt x="1838186" y="0"/>
                </a:lnTo>
                <a:lnTo>
                  <a:pt x="1838186" y="1473890"/>
                </a:lnTo>
                <a:lnTo>
                  <a:pt x="0" y="147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548651" y="9301307"/>
            <a:ext cx="1998692" cy="243477"/>
          </a:xfrm>
          <a:custGeom>
            <a:avLst/>
            <a:gdLst/>
            <a:ahLst/>
            <a:cxnLst/>
            <a:rect r="r" b="b" t="t" l="l"/>
            <a:pathLst>
              <a:path h="243477" w="1998692">
                <a:moveTo>
                  <a:pt x="0" y="0"/>
                </a:moveTo>
                <a:lnTo>
                  <a:pt x="1998692" y="0"/>
                </a:lnTo>
                <a:lnTo>
                  <a:pt x="1998692" y="243477"/>
                </a:lnTo>
                <a:lnTo>
                  <a:pt x="0" y="243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111951">
            <a:off x="9221783" y="3907854"/>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37092">
            <a:off x="17462082" y="7227612"/>
            <a:ext cx="437325" cy="464341"/>
          </a:xfrm>
          <a:custGeom>
            <a:avLst/>
            <a:gdLst/>
            <a:ahLst/>
            <a:cxnLst/>
            <a:rect r="r" b="b" t="t" l="l"/>
            <a:pathLst>
              <a:path h="464341" w="437325">
                <a:moveTo>
                  <a:pt x="0" y="0"/>
                </a:moveTo>
                <a:lnTo>
                  <a:pt x="437324" y="0"/>
                </a:lnTo>
                <a:lnTo>
                  <a:pt x="437324" y="464340"/>
                </a:lnTo>
                <a:lnTo>
                  <a:pt x="0" y="4643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581773">
            <a:off x="9268178" y="5967201"/>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5801746" y="-451803"/>
            <a:ext cx="6778873" cy="3871352"/>
            <a:chOff x="0" y="0"/>
            <a:chExt cx="9038498" cy="5161803"/>
          </a:xfrm>
        </p:grpSpPr>
        <p:grpSp>
          <p:nvGrpSpPr>
            <p:cNvPr name="Group 11" id="11"/>
            <p:cNvGrpSpPr/>
            <p:nvPr/>
          </p:nvGrpSpPr>
          <p:grpSpPr>
            <a:xfrm rot="0">
              <a:off x="0" y="0"/>
              <a:ext cx="9038498" cy="5161803"/>
              <a:chOff x="0" y="0"/>
              <a:chExt cx="2950532" cy="1685022"/>
            </a:xfrm>
          </p:grpSpPr>
          <p:sp>
            <p:nvSpPr>
              <p:cNvPr name="Freeform 12" id="12"/>
              <p:cNvSpPr/>
              <p:nvPr/>
            </p:nvSpPr>
            <p:spPr>
              <a:xfrm flipH="false" flipV="false" rot="0">
                <a:off x="48260" y="48260"/>
                <a:ext cx="2902272" cy="1636762"/>
              </a:xfrm>
              <a:custGeom>
                <a:avLst/>
                <a:gdLst/>
                <a:ahLst/>
                <a:cxnLst/>
                <a:rect r="r" b="b" t="t" l="l"/>
                <a:pathLst>
                  <a:path h="1636762" w="2902272">
                    <a:moveTo>
                      <a:pt x="0" y="0"/>
                    </a:moveTo>
                    <a:lnTo>
                      <a:pt x="2902272" y="0"/>
                    </a:lnTo>
                    <a:lnTo>
                      <a:pt x="2902272" y="1636762"/>
                    </a:lnTo>
                    <a:lnTo>
                      <a:pt x="0" y="1636762"/>
                    </a:lnTo>
                    <a:close/>
                  </a:path>
                </a:pathLst>
              </a:custGeom>
              <a:solidFill>
                <a:srgbClr val="121212"/>
              </a:solidFill>
            </p:spPr>
          </p:sp>
          <p:sp>
            <p:nvSpPr>
              <p:cNvPr name="Freeform 13" id="13"/>
              <p:cNvSpPr/>
              <p:nvPr/>
            </p:nvSpPr>
            <p:spPr>
              <a:xfrm flipH="false" flipV="false" rot="0">
                <a:off x="6350" y="6350"/>
                <a:ext cx="2902272" cy="1636762"/>
              </a:xfrm>
              <a:custGeom>
                <a:avLst/>
                <a:gdLst/>
                <a:ahLst/>
                <a:cxnLst/>
                <a:rect r="r" b="b" t="t" l="l"/>
                <a:pathLst>
                  <a:path h="1636762" w="2902272">
                    <a:moveTo>
                      <a:pt x="0" y="0"/>
                    </a:moveTo>
                    <a:lnTo>
                      <a:pt x="2902272" y="0"/>
                    </a:lnTo>
                    <a:lnTo>
                      <a:pt x="2902272" y="1636762"/>
                    </a:lnTo>
                    <a:lnTo>
                      <a:pt x="0" y="1636762"/>
                    </a:lnTo>
                    <a:close/>
                  </a:path>
                </a:pathLst>
              </a:custGeom>
              <a:solidFill>
                <a:srgbClr val="FFEC89"/>
              </a:solidFill>
            </p:spPr>
          </p:sp>
          <p:sp>
            <p:nvSpPr>
              <p:cNvPr name="Freeform 14" id="14"/>
              <p:cNvSpPr/>
              <p:nvPr/>
            </p:nvSpPr>
            <p:spPr>
              <a:xfrm flipH="false" flipV="false" rot="0">
                <a:off x="0" y="0"/>
                <a:ext cx="2914972" cy="1649462"/>
              </a:xfrm>
              <a:custGeom>
                <a:avLst/>
                <a:gdLst/>
                <a:ahLst/>
                <a:cxnLst/>
                <a:rect r="r" b="b" t="t" l="l"/>
                <a:pathLst>
                  <a:path h="1649462" w="2914972">
                    <a:moveTo>
                      <a:pt x="2914972" y="1649462"/>
                    </a:moveTo>
                    <a:lnTo>
                      <a:pt x="0" y="1649462"/>
                    </a:lnTo>
                    <a:lnTo>
                      <a:pt x="0" y="0"/>
                    </a:lnTo>
                    <a:lnTo>
                      <a:pt x="2914972" y="0"/>
                    </a:lnTo>
                    <a:lnTo>
                      <a:pt x="2914972" y="1649462"/>
                    </a:lnTo>
                    <a:close/>
                    <a:moveTo>
                      <a:pt x="12700" y="1636762"/>
                    </a:moveTo>
                    <a:lnTo>
                      <a:pt x="2902272" y="1636762"/>
                    </a:lnTo>
                    <a:lnTo>
                      <a:pt x="2902272" y="12700"/>
                    </a:lnTo>
                    <a:lnTo>
                      <a:pt x="12700" y="12700"/>
                    </a:lnTo>
                    <a:lnTo>
                      <a:pt x="12700" y="1636762"/>
                    </a:lnTo>
                    <a:close/>
                  </a:path>
                </a:pathLst>
              </a:custGeom>
              <a:solidFill>
                <a:srgbClr val="121212"/>
              </a:solidFill>
            </p:spPr>
          </p:sp>
        </p:grpSp>
        <p:sp>
          <p:nvSpPr>
            <p:cNvPr name="TextBox 15" id="15"/>
            <p:cNvSpPr txBox="true"/>
            <p:nvPr/>
          </p:nvSpPr>
          <p:spPr>
            <a:xfrm rot="0">
              <a:off x="564864" y="802054"/>
              <a:ext cx="7908770" cy="3481494"/>
            </a:xfrm>
            <a:prstGeom prst="rect">
              <a:avLst/>
            </a:prstGeom>
          </p:spPr>
          <p:txBody>
            <a:bodyPr anchor="t" rtlCol="false" tIns="0" lIns="0" bIns="0" rIns="0">
              <a:spAutoFit/>
            </a:bodyPr>
            <a:lstStyle/>
            <a:p>
              <a:pPr algn="ctr">
                <a:lnSpc>
                  <a:spcPts val="4899"/>
                </a:lnSpc>
              </a:pPr>
              <a:r>
                <a:rPr lang="en-US" sz="3499">
                  <a:solidFill>
                    <a:srgbClr val="004AAD"/>
                  </a:solidFill>
                  <a:latin typeface="Cloud Soft"/>
                </a:rPr>
                <a:t>SELECT</a:t>
              </a:r>
              <a:r>
                <a:rPr lang="en-US" sz="3499">
                  <a:solidFill>
                    <a:srgbClr val="121212"/>
                  </a:solidFill>
                  <a:latin typeface="Cloud Soft"/>
                </a:rPr>
                <a:t> GenreId, </a:t>
              </a:r>
              <a:r>
                <a:rPr lang="en-US" sz="3499">
                  <a:solidFill>
                    <a:srgbClr val="004AAD"/>
                  </a:solidFill>
                  <a:latin typeface="Cloud Soft"/>
                </a:rPr>
                <a:t>COUNT</a:t>
              </a:r>
              <a:r>
                <a:rPr lang="en-US" sz="3499">
                  <a:solidFill>
                    <a:srgbClr val="121212"/>
                  </a:solidFill>
                  <a:latin typeface="Cloud Soft"/>
                </a:rPr>
                <a:t>(*) </a:t>
              </a:r>
              <a:r>
                <a:rPr lang="en-US" sz="3499">
                  <a:solidFill>
                    <a:srgbClr val="004AAD"/>
                  </a:solidFill>
                  <a:latin typeface="Cloud Soft"/>
                </a:rPr>
                <a:t>AS</a:t>
              </a:r>
              <a:r>
                <a:rPr lang="en-US" sz="3499">
                  <a:solidFill>
                    <a:srgbClr val="121212"/>
                  </a:solidFill>
                  <a:latin typeface="Cloud Soft"/>
                </a:rPr>
                <a:t> track_count </a:t>
              </a:r>
              <a:r>
                <a:rPr lang="en-US" sz="3499">
                  <a:solidFill>
                    <a:srgbClr val="004AAD"/>
                  </a:solidFill>
                  <a:latin typeface="Cloud Soft"/>
                </a:rPr>
                <a:t>FROM</a:t>
              </a:r>
              <a:r>
                <a:rPr lang="en-US" sz="3499">
                  <a:solidFill>
                    <a:srgbClr val="121212"/>
                  </a:solidFill>
                  <a:latin typeface="Cloud Soft"/>
                </a:rPr>
                <a:t> track</a:t>
              </a:r>
            </a:p>
            <a:p>
              <a:pPr algn="ctr">
                <a:lnSpc>
                  <a:spcPts val="5739"/>
                </a:lnSpc>
              </a:pPr>
              <a:r>
                <a:rPr lang="en-US" sz="4099">
                  <a:solidFill>
                    <a:srgbClr val="004AAD"/>
                  </a:solidFill>
                  <a:latin typeface="Cloud Soft"/>
                </a:rPr>
                <a:t>GROUP BY</a:t>
              </a:r>
              <a:r>
                <a:rPr lang="en-US" sz="4099">
                  <a:solidFill>
                    <a:srgbClr val="121212"/>
                  </a:solidFill>
                  <a:latin typeface="Cloud Soft"/>
                </a:rPr>
                <a:t> GenreId </a:t>
              </a:r>
            </a:p>
            <a:p>
              <a:pPr algn="ctr">
                <a:lnSpc>
                  <a:spcPts val="5459"/>
                </a:lnSpc>
              </a:pPr>
              <a:r>
                <a:rPr lang="en-US" sz="3899">
                  <a:solidFill>
                    <a:srgbClr val="004AAD"/>
                  </a:solidFill>
                  <a:latin typeface="Cloud Soft"/>
                </a:rPr>
                <a:t>ORDER BY</a:t>
              </a:r>
              <a:r>
                <a:rPr lang="en-US" sz="3899">
                  <a:solidFill>
                    <a:srgbClr val="121212"/>
                  </a:solidFill>
                  <a:latin typeface="Cloud Soft"/>
                </a:rPr>
                <a:t> GenreId </a:t>
              </a:r>
              <a:r>
                <a:rPr lang="en-US" sz="3899">
                  <a:solidFill>
                    <a:srgbClr val="004AAD"/>
                  </a:solidFill>
                  <a:latin typeface="Cloud Soft"/>
                </a:rPr>
                <a:t>ASC</a:t>
              </a:r>
              <a:r>
                <a:rPr lang="en-US" sz="3899">
                  <a:solidFill>
                    <a:srgbClr val="121212"/>
                  </a:solidFill>
                  <a:latin typeface="Cloud Soft"/>
                </a:rPr>
                <a:t>;</a:t>
              </a:r>
            </a:p>
          </p:txBody>
        </p:sp>
      </p:grpSp>
      <p:sp>
        <p:nvSpPr>
          <p:cNvPr name="Freeform 16" id="16"/>
          <p:cNvSpPr/>
          <p:nvPr/>
        </p:nvSpPr>
        <p:spPr>
          <a:xfrm flipH="false" flipV="false" rot="0">
            <a:off x="15899822" y="5365115"/>
            <a:ext cx="1540581" cy="515394"/>
          </a:xfrm>
          <a:custGeom>
            <a:avLst/>
            <a:gdLst/>
            <a:ahLst/>
            <a:cxnLst/>
            <a:rect r="r" b="b" t="t" l="l"/>
            <a:pathLst>
              <a:path h="515394" w="1540581">
                <a:moveTo>
                  <a:pt x="0" y="0"/>
                </a:moveTo>
                <a:lnTo>
                  <a:pt x="1540581" y="0"/>
                </a:lnTo>
                <a:lnTo>
                  <a:pt x="1540581" y="515394"/>
                </a:lnTo>
                <a:lnTo>
                  <a:pt x="0" y="5153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6233242" y="3774677"/>
            <a:ext cx="2702444" cy="1829840"/>
            <a:chOff x="0" y="0"/>
            <a:chExt cx="3603259" cy="2439787"/>
          </a:xfrm>
        </p:grpSpPr>
        <p:grpSp>
          <p:nvGrpSpPr>
            <p:cNvPr name="Group 18" id="18"/>
            <p:cNvGrpSpPr/>
            <p:nvPr/>
          </p:nvGrpSpPr>
          <p:grpSpPr>
            <a:xfrm rot="0">
              <a:off x="0" y="0"/>
              <a:ext cx="3603259" cy="2439787"/>
              <a:chOff x="0" y="0"/>
              <a:chExt cx="1017888" cy="689218"/>
            </a:xfrm>
          </p:grpSpPr>
          <p:sp>
            <p:nvSpPr>
              <p:cNvPr name="Freeform 19" id="19"/>
              <p:cNvSpPr/>
              <p:nvPr/>
            </p:nvSpPr>
            <p:spPr>
              <a:xfrm flipH="false" flipV="false" rot="0">
                <a:off x="48260" y="4826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121212"/>
              </a:solidFill>
            </p:spPr>
          </p:sp>
          <p:sp>
            <p:nvSpPr>
              <p:cNvPr name="Freeform 20" id="20"/>
              <p:cNvSpPr/>
              <p:nvPr/>
            </p:nvSpPr>
            <p:spPr>
              <a:xfrm flipH="false" flipV="false" rot="0">
                <a:off x="6350" y="635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97C1FA"/>
              </a:solidFill>
            </p:spPr>
          </p:sp>
          <p:sp>
            <p:nvSpPr>
              <p:cNvPr name="Freeform 21" id="21"/>
              <p:cNvSpPr/>
              <p:nvPr/>
            </p:nvSpPr>
            <p:spPr>
              <a:xfrm flipH="false" flipV="false" rot="0">
                <a:off x="0" y="0"/>
                <a:ext cx="982328" cy="653658"/>
              </a:xfrm>
              <a:custGeom>
                <a:avLst/>
                <a:gdLst/>
                <a:ahLst/>
                <a:cxnLst/>
                <a:rect r="r" b="b" t="t" l="l"/>
                <a:pathLst>
                  <a:path h="653658" w="982328">
                    <a:moveTo>
                      <a:pt x="982328" y="653658"/>
                    </a:moveTo>
                    <a:lnTo>
                      <a:pt x="0" y="653658"/>
                    </a:lnTo>
                    <a:lnTo>
                      <a:pt x="0" y="0"/>
                    </a:lnTo>
                    <a:lnTo>
                      <a:pt x="982328" y="0"/>
                    </a:lnTo>
                    <a:lnTo>
                      <a:pt x="982328" y="653658"/>
                    </a:lnTo>
                    <a:close/>
                    <a:moveTo>
                      <a:pt x="12700" y="640958"/>
                    </a:moveTo>
                    <a:lnTo>
                      <a:pt x="969628" y="640958"/>
                    </a:lnTo>
                    <a:lnTo>
                      <a:pt x="969628" y="12700"/>
                    </a:lnTo>
                    <a:lnTo>
                      <a:pt x="12700" y="12700"/>
                    </a:lnTo>
                    <a:lnTo>
                      <a:pt x="12700" y="640958"/>
                    </a:lnTo>
                    <a:close/>
                  </a:path>
                </a:pathLst>
              </a:custGeom>
              <a:solidFill>
                <a:srgbClr val="121212"/>
              </a:solidFill>
            </p:spPr>
          </p:sp>
        </p:grpSp>
        <p:sp>
          <p:nvSpPr>
            <p:cNvPr name="TextBox 22" id="22"/>
            <p:cNvSpPr txBox="true"/>
            <p:nvPr/>
          </p:nvSpPr>
          <p:spPr>
            <a:xfrm rot="0">
              <a:off x="225187" y="716593"/>
              <a:ext cx="3152885" cy="920876"/>
            </a:xfrm>
            <a:prstGeom prst="rect">
              <a:avLst/>
            </a:prstGeom>
          </p:spPr>
          <p:txBody>
            <a:bodyPr anchor="t" rtlCol="false" tIns="0" lIns="0" bIns="0" rIns="0">
              <a:spAutoFit/>
            </a:bodyPr>
            <a:lstStyle/>
            <a:p>
              <a:pPr algn="ctr">
                <a:lnSpc>
                  <a:spcPts val="5777"/>
                </a:lnSpc>
              </a:pPr>
              <a:r>
                <a:rPr lang="en-US" sz="4127">
                  <a:solidFill>
                    <a:srgbClr val="121212"/>
                  </a:solidFill>
                  <a:latin typeface="Barriecito"/>
                </a:rPr>
                <a:t>Output</a:t>
              </a:r>
            </a:p>
          </p:txBody>
        </p:sp>
      </p:grpSp>
      <p:sp>
        <p:nvSpPr>
          <p:cNvPr name="Freeform 23" id="23"/>
          <p:cNvSpPr/>
          <p:nvPr/>
        </p:nvSpPr>
        <p:spPr>
          <a:xfrm flipH="false" flipV="false" rot="420746">
            <a:off x="17426237" y="3797960"/>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4" id="24"/>
          <p:cNvGrpSpPr/>
          <p:nvPr/>
        </p:nvGrpSpPr>
        <p:grpSpPr>
          <a:xfrm rot="0">
            <a:off x="42149" y="-3270"/>
            <a:ext cx="2286000" cy="2063939"/>
            <a:chOff x="0" y="0"/>
            <a:chExt cx="3048000" cy="2751919"/>
          </a:xfrm>
        </p:grpSpPr>
        <p:sp>
          <p:nvSpPr>
            <p:cNvPr name="Freeform 25" id="25"/>
            <p:cNvSpPr/>
            <p:nvPr/>
          </p:nvSpPr>
          <p:spPr>
            <a:xfrm flipH="false" flipV="false" rot="0">
              <a:off x="0" y="0"/>
              <a:ext cx="3048000" cy="2650319"/>
            </a:xfrm>
            <a:custGeom>
              <a:avLst/>
              <a:gdLst/>
              <a:ahLst/>
              <a:cxnLst/>
              <a:rect r="r" b="b" t="t" l="l"/>
              <a:pathLst>
                <a:path h="2650319" w="3048000">
                  <a:moveTo>
                    <a:pt x="0" y="0"/>
                  </a:moveTo>
                  <a:lnTo>
                    <a:pt x="3048000" y="0"/>
                  </a:lnTo>
                  <a:lnTo>
                    <a:pt x="3048000" y="2650319"/>
                  </a:lnTo>
                  <a:lnTo>
                    <a:pt x="0" y="2650319"/>
                  </a:lnTo>
                  <a:close/>
                </a:path>
              </a:pathLst>
            </a:custGeom>
            <a:solidFill>
              <a:srgbClr val="FFFAF2"/>
            </a:solidFill>
          </p:spPr>
        </p:sp>
        <p:sp>
          <p:nvSpPr>
            <p:cNvPr name="Freeform 26" id="26"/>
            <p:cNvSpPr/>
            <p:nvPr/>
          </p:nvSpPr>
          <p:spPr>
            <a:xfrm flipH="false" flipV="false" rot="0">
              <a:off x="0" y="0"/>
              <a:ext cx="3048000" cy="2751919"/>
            </a:xfrm>
            <a:custGeom>
              <a:avLst/>
              <a:gdLst/>
              <a:ahLst/>
              <a:cxnLst/>
              <a:rect r="r" b="b" t="t" l="l"/>
              <a:pathLst>
                <a:path h="2751919" w="3048000">
                  <a:moveTo>
                    <a:pt x="0" y="2650319"/>
                  </a:moveTo>
                  <a:lnTo>
                    <a:pt x="3048000" y="2650319"/>
                  </a:lnTo>
                  <a:lnTo>
                    <a:pt x="2921000" y="2751919"/>
                  </a:lnTo>
                  <a:cubicBezTo>
                    <a:pt x="2921000" y="2751919"/>
                    <a:pt x="1930400" y="2675719"/>
                    <a:pt x="1828800" y="2675719"/>
                  </a:cubicBezTo>
                  <a:lnTo>
                    <a:pt x="1219200" y="2675719"/>
                  </a:lnTo>
                  <a:cubicBezTo>
                    <a:pt x="1117600" y="2675719"/>
                    <a:pt x="127000" y="2751919"/>
                    <a:pt x="127000" y="2751919"/>
                  </a:cubicBezTo>
                  <a:lnTo>
                    <a:pt x="0" y="2650319"/>
                  </a:lnTo>
                  <a:lnTo>
                    <a:pt x="0" y="0"/>
                  </a:lnTo>
                  <a:lnTo>
                    <a:pt x="3048000" y="0"/>
                  </a:lnTo>
                  <a:lnTo>
                    <a:pt x="3048000" y="2650319"/>
                  </a:lnTo>
                  <a:lnTo>
                    <a:pt x="12700" y="2650319"/>
                  </a:lnTo>
                  <a:lnTo>
                    <a:pt x="12700" y="2637619"/>
                  </a:lnTo>
                  <a:lnTo>
                    <a:pt x="3035300" y="2637619"/>
                  </a:lnTo>
                  <a:lnTo>
                    <a:pt x="3035300" y="12700"/>
                  </a:lnTo>
                  <a:lnTo>
                    <a:pt x="12700" y="12700"/>
                  </a:lnTo>
                  <a:lnTo>
                    <a:pt x="12700" y="2650319"/>
                  </a:lnTo>
                </a:path>
              </a:pathLst>
            </a:custGeom>
            <a:solidFill>
              <a:srgbClr val="394C60">
                <a:alpha val="9804"/>
              </a:srgbClr>
            </a:solidFill>
          </p:spPr>
        </p:sp>
        <p:sp>
          <p:nvSpPr>
            <p:cNvPr name="TextBox 27" id="27"/>
            <p:cNvSpPr txBox="true"/>
            <p:nvPr/>
          </p:nvSpPr>
          <p:spPr>
            <a:xfrm>
              <a:off x="0" y="-114300"/>
              <a:ext cx="3048000" cy="2307419"/>
            </a:xfrm>
            <a:prstGeom prst="rect">
              <a:avLst/>
            </a:prstGeom>
          </p:spPr>
          <p:txBody>
            <a:bodyPr anchor="t" rtlCol="false" tIns="203200" lIns="203200" bIns="203200" rIns="203200"/>
            <a:lstStyle/>
            <a:p>
              <a:pPr>
                <a:lnSpc>
                  <a:spcPts val="6719"/>
                </a:lnSpc>
              </a:pPr>
              <a:r>
                <a:rPr lang="en-US" sz="4799">
                  <a:solidFill>
                    <a:srgbClr val="000000"/>
                  </a:solidFill>
                  <a:latin typeface="Arimo"/>
                </a:rPr>
                <a:t>EASY</a:t>
              </a:r>
            </a:p>
          </p:txBody>
        </p:sp>
      </p:grpSp>
      <p:sp>
        <p:nvSpPr>
          <p:cNvPr name="Freeform 28" id="28"/>
          <p:cNvSpPr/>
          <p:nvPr/>
        </p:nvSpPr>
        <p:spPr>
          <a:xfrm flipH="false" flipV="false" rot="0">
            <a:off x="8710894" y="5401815"/>
            <a:ext cx="7739451" cy="4885185"/>
          </a:xfrm>
          <a:custGeom>
            <a:avLst/>
            <a:gdLst/>
            <a:ahLst/>
            <a:cxnLst/>
            <a:rect r="r" b="b" t="t" l="l"/>
            <a:pathLst>
              <a:path h="4885185" w="7739451">
                <a:moveTo>
                  <a:pt x="0" y="0"/>
                </a:moveTo>
                <a:lnTo>
                  <a:pt x="7739450" y="0"/>
                </a:lnTo>
                <a:lnTo>
                  <a:pt x="7739450" y="4885185"/>
                </a:lnTo>
                <a:lnTo>
                  <a:pt x="0" y="4885185"/>
                </a:lnTo>
                <a:lnTo>
                  <a:pt x="0" y="0"/>
                </a:lnTo>
                <a:close/>
              </a:path>
            </a:pathLst>
          </a:custGeom>
          <a:blipFill>
            <a:blip r:embed="rId14"/>
            <a:stretch>
              <a:fillRect l="0" t="0" r="0" b="0"/>
            </a:stretch>
          </a:blipFill>
        </p:spPr>
      </p:sp>
      <p:sp>
        <p:nvSpPr>
          <p:cNvPr name="TextBox 29" id="29"/>
          <p:cNvSpPr txBox="true"/>
          <p:nvPr/>
        </p:nvSpPr>
        <p:spPr>
          <a:xfrm rot="0">
            <a:off x="42149" y="2648207"/>
            <a:ext cx="5667293" cy="6442238"/>
          </a:xfrm>
          <a:prstGeom prst="rect">
            <a:avLst/>
          </a:prstGeom>
        </p:spPr>
        <p:txBody>
          <a:bodyPr anchor="t" rtlCol="false" tIns="0" lIns="0" bIns="0" rIns="0">
            <a:spAutoFit/>
          </a:bodyPr>
          <a:lstStyle/>
          <a:p>
            <a:pPr algn="ctr">
              <a:lnSpc>
                <a:spcPts val="6354"/>
              </a:lnSpc>
            </a:pPr>
            <a:r>
              <a:rPr lang="en-US" sz="5776">
                <a:solidFill>
                  <a:srgbClr val="2D65B2"/>
                </a:solidFill>
                <a:latin typeface="Shrikhand"/>
              </a:rPr>
              <a:t>Count the number of tracks in each genre, ordered by genre name in ascending order:</a:t>
            </a:r>
          </a:p>
          <a:p>
            <a:pPr algn="ctr">
              <a:lnSpc>
                <a:spcPts val="84"/>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1576945" y="-256811"/>
            <a:ext cx="7810187" cy="9558118"/>
            <a:chOff x="0" y="0"/>
            <a:chExt cx="57336175" cy="70168094"/>
          </a:xfrm>
        </p:grpSpPr>
        <p:sp>
          <p:nvSpPr>
            <p:cNvPr name="Freeform 3" id="3"/>
            <p:cNvSpPr/>
            <p:nvPr/>
          </p:nvSpPr>
          <p:spPr>
            <a:xfrm flipH="false" flipV="false" rot="0">
              <a:off x="72390" y="72390"/>
              <a:ext cx="57191395" cy="70023313"/>
            </a:xfrm>
            <a:custGeom>
              <a:avLst/>
              <a:gdLst/>
              <a:ahLst/>
              <a:cxnLst/>
              <a:rect r="r" b="b" t="t" l="l"/>
              <a:pathLst>
                <a:path h="70023313" w="57191395">
                  <a:moveTo>
                    <a:pt x="0" y="0"/>
                  </a:moveTo>
                  <a:lnTo>
                    <a:pt x="57191395" y="0"/>
                  </a:lnTo>
                  <a:lnTo>
                    <a:pt x="57191395" y="70023313"/>
                  </a:lnTo>
                  <a:lnTo>
                    <a:pt x="0" y="70023313"/>
                  </a:lnTo>
                  <a:lnTo>
                    <a:pt x="0" y="0"/>
                  </a:lnTo>
                  <a:close/>
                </a:path>
              </a:pathLst>
            </a:custGeom>
            <a:solidFill>
              <a:srgbClr val="F86A9D"/>
            </a:solidFill>
          </p:spPr>
        </p:sp>
        <p:sp>
          <p:nvSpPr>
            <p:cNvPr name="Freeform 4" id="4"/>
            <p:cNvSpPr/>
            <p:nvPr/>
          </p:nvSpPr>
          <p:spPr>
            <a:xfrm flipH="false" flipV="false" rot="0">
              <a:off x="0" y="0"/>
              <a:ext cx="57336178" cy="70168095"/>
            </a:xfrm>
            <a:custGeom>
              <a:avLst/>
              <a:gdLst/>
              <a:ahLst/>
              <a:cxnLst/>
              <a:rect r="r" b="b" t="t" l="l"/>
              <a:pathLst>
                <a:path h="70168095" w="57336178">
                  <a:moveTo>
                    <a:pt x="57191393" y="70023317"/>
                  </a:moveTo>
                  <a:lnTo>
                    <a:pt x="57336178" y="70023317"/>
                  </a:lnTo>
                  <a:lnTo>
                    <a:pt x="57336178" y="70168095"/>
                  </a:lnTo>
                  <a:lnTo>
                    <a:pt x="57191393" y="70168095"/>
                  </a:lnTo>
                  <a:lnTo>
                    <a:pt x="57191393" y="70023317"/>
                  </a:lnTo>
                  <a:close/>
                  <a:moveTo>
                    <a:pt x="0" y="144780"/>
                  </a:moveTo>
                  <a:lnTo>
                    <a:pt x="144780" y="144780"/>
                  </a:lnTo>
                  <a:lnTo>
                    <a:pt x="144780" y="70023317"/>
                  </a:lnTo>
                  <a:lnTo>
                    <a:pt x="0" y="70023317"/>
                  </a:lnTo>
                  <a:lnTo>
                    <a:pt x="0" y="144780"/>
                  </a:lnTo>
                  <a:close/>
                  <a:moveTo>
                    <a:pt x="0" y="70023317"/>
                  </a:moveTo>
                  <a:lnTo>
                    <a:pt x="144780" y="70023317"/>
                  </a:lnTo>
                  <a:lnTo>
                    <a:pt x="144780" y="70168095"/>
                  </a:lnTo>
                  <a:lnTo>
                    <a:pt x="0" y="70168095"/>
                  </a:lnTo>
                  <a:lnTo>
                    <a:pt x="0" y="70023317"/>
                  </a:lnTo>
                  <a:close/>
                  <a:moveTo>
                    <a:pt x="57191393" y="144780"/>
                  </a:moveTo>
                  <a:lnTo>
                    <a:pt x="57336178" y="144780"/>
                  </a:lnTo>
                  <a:lnTo>
                    <a:pt x="57336178" y="70023317"/>
                  </a:lnTo>
                  <a:lnTo>
                    <a:pt x="57191393" y="70023317"/>
                  </a:lnTo>
                  <a:lnTo>
                    <a:pt x="57191393" y="144780"/>
                  </a:lnTo>
                  <a:close/>
                  <a:moveTo>
                    <a:pt x="144780" y="70023317"/>
                  </a:moveTo>
                  <a:lnTo>
                    <a:pt x="57191393" y="70023317"/>
                  </a:lnTo>
                  <a:lnTo>
                    <a:pt x="57191393" y="70168095"/>
                  </a:lnTo>
                  <a:lnTo>
                    <a:pt x="144780" y="70168095"/>
                  </a:lnTo>
                  <a:lnTo>
                    <a:pt x="144780" y="70023317"/>
                  </a:lnTo>
                  <a:close/>
                  <a:moveTo>
                    <a:pt x="57191393" y="0"/>
                  </a:moveTo>
                  <a:lnTo>
                    <a:pt x="57336178" y="0"/>
                  </a:lnTo>
                  <a:lnTo>
                    <a:pt x="57336178" y="144780"/>
                  </a:lnTo>
                  <a:lnTo>
                    <a:pt x="57191393" y="144780"/>
                  </a:lnTo>
                  <a:lnTo>
                    <a:pt x="57191393" y="0"/>
                  </a:lnTo>
                  <a:close/>
                  <a:moveTo>
                    <a:pt x="0" y="0"/>
                  </a:moveTo>
                  <a:lnTo>
                    <a:pt x="144780" y="0"/>
                  </a:lnTo>
                  <a:lnTo>
                    <a:pt x="144780" y="144780"/>
                  </a:lnTo>
                  <a:lnTo>
                    <a:pt x="0" y="144780"/>
                  </a:lnTo>
                  <a:lnTo>
                    <a:pt x="0" y="0"/>
                  </a:lnTo>
                  <a:close/>
                  <a:moveTo>
                    <a:pt x="144780" y="0"/>
                  </a:moveTo>
                  <a:lnTo>
                    <a:pt x="57191393" y="0"/>
                  </a:lnTo>
                  <a:lnTo>
                    <a:pt x="57191393" y="144780"/>
                  </a:lnTo>
                  <a:lnTo>
                    <a:pt x="144780" y="144780"/>
                  </a:lnTo>
                  <a:lnTo>
                    <a:pt x="144780" y="0"/>
                  </a:lnTo>
                  <a:close/>
                </a:path>
              </a:pathLst>
            </a:custGeom>
            <a:solidFill>
              <a:srgbClr val="121212"/>
            </a:solidFill>
          </p:spPr>
        </p:sp>
      </p:grpSp>
      <p:sp>
        <p:nvSpPr>
          <p:cNvPr name="Freeform 5" id="5"/>
          <p:cNvSpPr/>
          <p:nvPr/>
        </p:nvSpPr>
        <p:spPr>
          <a:xfrm flipH="false" flipV="false" rot="0">
            <a:off x="9240121" y="9301307"/>
            <a:ext cx="1838186" cy="1473891"/>
          </a:xfrm>
          <a:custGeom>
            <a:avLst/>
            <a:gdLst/>
            <a:ahLst/>
            <a:cxnLst/>
            <a:rect r="r" b="b" t="t" l="l"/>
            <a:pathLst>
              <a:path h="1473891" w="1838186">
                <a:moveTo>
                  <a:pt x="0" y="0"/>
                </a:moveTo>
                <a:lnTo>
                  <a:pt x="1838186" y="0"/>
                </a:lnTo>
                <a:lnTo>
                  <a:pt x="1838186" y="1473890"/>
                </a:lnTo>
                <a:lnTo>
                  <a:pt x="0" y="147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548651" y="9301307"/>
            <a:ext cx="1998692" cy="243477"/>
          </a:xfrm>
          <a:custGeom>
            <a:avLst/>
            <a:gdLst/>
            <a:ahLst/>
            <a:cxnLst/>
            <a:rect r="r" b="b" t="t" l="l"/>
            <a:pathLst>
              <a:path h="243477" w="1998692">
                <a:moveTo>
                  <a:pt x="0" y="0"/>
                </a:moveTo>
                <a:lnTo>
                  <a:pt x="1998692" y="0"/>
                </a:lnTo>
                <a:lnTo>
                  <a:pt x="1998692" y="243477"/>
                </a:lnTo>
                <a:lnTo>
                  <a:pt x="0" y="243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111951">
            <a:off x="9221783" y="3907854"/>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37092">
            <a:off x="17462082" y="7227612"/>
            <a:ext cx="437325" cy="464341"/>
          </a:xfrm>
          <a:custGeom>
            <a:avLst/>
            <a:gdLst/>
            <a:ahLst/>
            <a:cxnLst/>
            <a:rect r="r" b="b" t="t" l="l"/>
            <a:pathLst>
              <a:path h="464341" w="437325">
                <a:moveTo>
                  <a:pt x="0" y="0"/>
                </a:moveTo>
                <a:lnTo>
                  <a:pt x="437324" y="0"/>
                </a:lnTo>
                <a:lnTo>
                  <a:pt x="437324" y="464340"/>
                </a:lnTo>
                <a:lnTo>
                  <a:pt x="0" y="4643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581773">
            <a:off x="9268178" y="5967201"/>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6302223" y="-455052"/>
            <a:ext cx="11618862" cy="4496192"/>
            <a:chOff x="0" y="0"/>
            <a:chExt cx="15491815" cy="5994922"/>
          </a:xfrm>
        </p:grpSpPr>
        <p:grpSp>
          <p:nvGrpSpPr>
            <p:cNvPr name="Group 11" id="11"/>
            <p:cNvGrpSpPr/>
            <p:nvPr/>
          </p:nvGrpSpPr>
          <p:grpSpPr>
            <a:xfrm rot="0">
              <a:off x="0" y="0"/>
              <a:ext cx="15491815" cy="5994922"/>
              <a:chOff x="0" y="0"/>
              <a:chExt cx="5057157" cy="1956986"/>
            </a:xfrm>
          </p:grpSpPr>
          <p:sp>
            <p:nvSpPr>
              <p:cNvPr name="Freeform 12" id="12"/>
              <p:cNvSpPr/>
              <p:nvPr/>
            </p:nvSpPr>
            <p:spPr>
              <a:xfrm flipH="false" flipV="false" rot="0">
                <a:off x="48260" y="48260"/>
                <a:ext cx="5008897" cy="1908726"/>
              </a:xfrm>
              <a:custGeom>
                <a:avLst/>
                <a:gdLst/>
                <a:ahLst/>
                <a:cxnLst/>
                <a:rect r="r" b="b" t="t" l="l"/>
                <a:pathLst>
                  <a:path h="1908726" w="5008897">
                    <a:moveTo>
                      <a:pt x="0" y="0"/>
                    </a:moveTo>
                    <a:lnTo>
                      <a:pt x="5008897" y="0"/>
                    </a:lnTo>
                    <a:lnTo>
                      <a:pt x="5008897" y="1908726"/>
                    </a:lnTo>
                    <a:lnTo>
                      <a:pt x="0" y="1908726"/>
                    </a:lnTo>
                    <a:close/>
                  </a:path>
                </a:pathLst>
              </a:custGeom>
              <a:solidFill>
                <a:srgbClr val="121212"/>
              </a:solidFill>
            </p:spPr>
          </p:sp>
          <p:sp>
            <p:nvSpPr>
              <p:cNvPr name="Freeform 13" id="13"/>
              <p:cNvSpPr/>
              <p:nvPr/>
            </p:nvSpPr>
            <p:spPr>
              <a:xfrm flipH="false" flipV="false" rot="0">
                <a:off x="6350" y="6350"/>
                <a:ext cx="5008897" cy="1908726"/>
              </a:xfrm>
              <a:custGeom>
                <a:avLst/>
                <a:gdLst/>
                <a:ahLst/>
                <a:cxnLst/>
                <a:rect r="r" b="b" t="t" l="l"/>
                <a:pathLst>
                  <a:path h="1908726" w="5008897">
                    <a:moveTo>
                      <a:pt x="0" y="0"/>
                    </a:moveTo>
                    <a:lnTo>
                      <a:pt x="5008897" y="0"/>
                    </a:lnTo>
                    <a:lnTo>
                      <a:pt x="5008897" y="1908726"/>
                    </a:lnTo>
                    <a:lnTo>
                      <a:pt x="0" y="1908726"/>
                    </a:lnTo>
                    <a:close/>
                  </a:path>
                </a:pathLst>
              </a:custGeom>
              <a:solidFill>
                <a:srgbClr val="FFEC89"/>
              </a:solidFill>
            </p:spPr>
          </p:sp>
          <p:sp>
            <p:nvSpPr>
              <p:cNvPr name="Freeform 14" id="14"/>
              <p:cNvSpPr/>
              <p:nvPr/>
            </p:nvSpPr>
            <p:spPr>
              <a:xfrm flipH="false" flipV="false" rot="0">
                <a:off x="0" y="0"/>
                <a:ext cx="5021597" cy="1921426"/>
              </a:xfrm>
              <a:custGeom>
                <a:avLst/>
                <a:gdLst/>
                <a:ahLst/>
                <a:cxnLst/>
                <a:rect r="r" b="b" t="t" l="l"/>
                <a:pathLst>
                  <a:path h="1921426" w="5021597">
                    <a:moveTo>
                      <a:pt x="5021597" y="1921426"/>
                    </a:moveTo>
                    <a:lnTo>
                      <a:pt x="0" y="1921426"/>
                    </a:lnTo>
                    <a:lnTo>
                      <a:pt x="0" y="0"/>
                    </a:lnTo>
                    <a:lnTo>
                      <a:pt x="5021597" y="0"/>
                    </a:lnTo>
                    <a:lnTo>
                      <a:pt x="5021597" y="1921426"/>
                    </a:lnTo>
                    <a:close/>
                    <a:moveTo>
                      <a:pt x="12700" y="1908726"/>
                    </a:moveTo>
                    <a:lnTo>
                      <a:pt x="5008897" y="1908726"/>
                    </a:lnTo>
                    <a:lnTo>
                      <a:pt x="5008897" y="12700"/>
                    </a:lnTo>
                    <a:lnTo>
                      <a:pt x="12700" y="12700"/>
                    </a:lnTo>
                    <a:lnTo>
                      <a:pt x="12700" y="1908726"/>
                    </a:lnTo>
                    <a:close/>
                  </a:path>
                </a:pathLst>
              </a:custGeom>
              <a:solidFill>
                <a:srgbClr val="121212"/>
              </a:solidFill>
            </p:spPr>
          </p:sp>
        </p:grpSp>
        <p:sp>
          <p:nvSpPr>
            <p:cNvPr name="TextBox 15" id="15"/>
            <p:cNvSpPr txBox="true"/>
            <p:nvPr/>
          </p:nvSpPr>
          <p:spPr>
            <a:xfrm rot="0">
              <a:off x="968166" y="802054"/>
              <a:ext cx="13555483" cy="4314613"/>
            </a:xfrm>
            <a:prstGeom prst="rect">
              <a:avLst/>
            </a:prstGeom>
          </p:spPr>
          <p:txBody>
            <a:bodyPr anchor="t" rtlCol="false" tIns="0" lIns="0" bIns="0" rIns="0">
              <a:spAutoFit/>
            </a:bodyPr>
            <a:lstStyle/>
            <a:p>
              <a:pPr algn="ctr">
                <a:lnSpc>
                  <a:spcPts val="4340"/>
                </a:lnSpc>
              </a:pPr>
              <a:r>
                <a:rPr lang="en-US" sz="3100">
                  <a:solidFill>
                    <a:srgbClr val="004AAD"/>
                  </a:solidFill>
                  <a:latin typeface="Cloud Soft"/>
                </a:rPr>
                <a:t>SELECT</a:t>
              </a:r>
              <a:r>
                <a:rPr lang="en-US" sz="3100">
                  <a:solidFill>
                    <a:srgbClr val="121212"/>
                  </a:solidFill>
                  <a:latin typeface="Cloud Soft"/>
                </a:rPr>
                <a:t> c.CustomerId, c.FirstName, c.LastName, </a:t>
              </a:r>
              <a:r>
                <a:rPr lang="en-US" sz="3100">
                  <a:solidFill>
                    <a:srgbClr val="004AAD"/>
                  </a:solidFill>
                  <a:latin typeface="Cloud Soft"/>
                </a:rPr>
                <a:t>SUM</a:t>
              </a:r>
              <a:r>
                <a:rPr lang="en-US" sz="3100">
                  <a:solidFill>
                    <a:srgbClr val="121212"/>
                  </a:solidFill>
                  <a:latin typeface="Cloud Soft"/>
                </a:rPr>
                <a:t>(i.Total) </a:t>
              </a:r>
              <a:r>
                <a:rPr lang="en-US" sz="3100">
                  <a:solidFill>
                    <a:srgbClr val="004AAD"/>
                  </a:solidFill>
                  <a:latin typeface="Cloud Soft"/>
                </a:rPr>
                <a:t>AS</a:t>
              </a:r>
              <a:r>
                <a:rPr lang="en-US" sz="3100">
                  <a:solidFill>
                    <a:srgbClr val="121212"/>
                  </a:solidFill>
                  <a:latin typeface="Cloud Soft"/>
                </a:rPr>
                <a:t> total_purchases</a:t>
              </a:r>
            </a:p>
            <a:p>
              <a:pPr algn="ctr">
                <a:lnSpc>
                  <a:spcPts val="4340"/>
                </a:lnSpc>
              </a:pPr>
              <a:r>
                <a:rPr lang="en-US" sz="3100">
                  <a:solidFill>
                    <a:srgbClr val="004AAD"/>
                  </a:solidFill>
                  <a:latin typeface="Cloud Soft"/>
                </a:rPr>
                <a:t>FROM</a:t>
              </a:r>
              <a:r>
                <a:rPr lang="en-US" sz="3100">
                  <a:solidFill>
                    <a:srgbClr val="121212"/>
                  </a:solidFill>
                  <a:latin typeface="Cloud Soft"/>
                </a:rPr>
                <a:t> customer c</a:t>
              </a:r>
            </a:p>
            <a:p>
              <a:pPr algn="ctr">
                <a:lnSpc>
                  <a:spcPts val="4340"/>
                </a:lnSpc>
              </a:pPr>
              <a:r>
                <a:rPr lang="en-US" sz="3100">
                  <a:solidFill>
                    <a:srgbClr val="004AAD"/>
                  </a:solidFill>
                  <a:latin typeface="Cloud Soft"/>
                </a:rPr>
                <a:t>INNER JOIN</a:t>
              </a:r>
              <a:r>
                <a:rPr lang="en-US" sz="3100">
                  <a:solidFill>
                    <a:srgbClr val="121212"/>
                  </a:solidFill>
                  <a:latin typeface="Cloud Soft"/>
                </a:rPr>
                <a:t> invoice i </a:t>
              </a:r>
              <a:r>
                <a:rPr lang="en-US" sz="3100">
                  <a:solidFill>
                    <a:srgbClr val="004AAD"/>
                  </a:solidFill>
                  <a:latin typeface="Cloud Soft"/>
                </a:rPr>
                <a:t>ON</a:t>
              </a:r>
              <a:r>
                <a:rPr lang="en-US" sz="3100">
                  <a:solidFill>
                    <a:srgbClr val="121212"/>
                  </a:solidFill>
                  <a:latin typeface="Cloud Soft"/>
                </a:rPr>
                <a:t> c.CustomerId = i.CustomerId</a:t>
              </a:r>
            </a:p>
            <a:p>
              <a:pPr algn="ctr">
                <a:lnSpc>
                  <a:spcPts val="4340"/>
                </a:lnSpc>
              </a:pPr>
              <a:r>
                <a:rPr lang="en-US" sz="3100">
                  <a:solidFill>
                    <a:srgbClr val="004AAD"/>
                  </a:solidFill>
                  <a:latin typeface="Cloud Soft"/>
                </a:rPr>
                <a:t>GROUP BY</a:t>
              </a:r>
              <a:r>
                <a:rPr lang="en-US" sz="3100">
                  <a:solidFill>
                    <a:srgbClr val="121212"/>
                  </a:solidFill>
                  <a:latin typeface="Cloud Soft"/>
                </a:rPr>
                <a:t> c.CustomerId, c.FirstName, c.LastName</a:t>
              </a:r>
            </a:p>
            <a:p>
              <a:pPr algn="ctr">
                <a:lnSpc>
                  <a:spcPts val="4340"/>
                </a:lnSpc>
              </a:pPr>
              <a:r>
                <a:rPr lang="en-US" sz="3100">
                  <a:solidFill>
                    <a:srgbClr val="004AAD"/>
                  </a:solidFill>
                  <a:latin typeface="Cloud Soft"/>
                </a:rPr>
                <a:t>ORDER BY</a:t>
              </a:r>
              <a:r>
                <a:rPr lang="en-US" sz="3100">
                  <a:solidFill>
                    <a:srgbClr val="121212"/>
                  </a:solidFill>
                  <a:latin typeface="Cloud Soft"/>
                </a:rPr>
                <a:t> total_purchases </a:t>
              </a:r>
              <a:r>
                <a:rPr lang="en-US" sz="3100">
                  <a:solidFill>
                    <a:srgbClr val="004AAD"/>
                  </a:solidFill>
                  <a:latin typeface="Cloud Soft"/>
                </a:rPr>
                <a:t>DESC</a:t>
              </a:r>
              <a:r>
                <a:rPr lang="en-US" sz="3100">
                  <a:solidFill>
                    <a:srgbClr val="121212"/>
                  </a:solidFill>
                  <a:latin typeface="Cloud Soft"/>
                </a:rPr>
                <a:t>;</a:t>
              </a:r>
            </a:p>
          </p:txBody>
        </p:sp>
      </p:grpSp>
      <p:sp>
        <p:nvSpPr>
          <p:cNvPr name="Freeform 16" id="16"/>
          <p:cNvSpPr/>
          <p:nvPr/>
        </p:nvSpPr>
        <p:spPr>
          <a:xfrm flipH="false" flipV="false" rot="0">
            <a:off x="15899822" y="5365115"/>
            <a:ext cx="1540581" cy="515394"/>
          </a:xfrm>
          <a:custGeom>
            <a:avLst/>
            <a:gdLst/>
            <a:ahLst/>
            <a:cxnLst/>
            <a:rect r="r" b="b" t="t" l="l"/>
            <a:pathLst>
              <a:path h="515394" w="1540581">
                <a:moveTo>
                  <a:pt x="0" y="0"/>
                </a:moveTo>
                <a:lnTo>
                  <a:pt x="1540581" y="0"/>
                </a:lnTo>
                <a:lnTo>
                  <a:pt x="1540581" y="515394"/>
                </a:lnTo>
                <a:lnTo>
                  <a:pt x="0" y="5153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6233242" y="3774677"/>
            <a:ext cx="2702444" cy="1829840"/>
            <a:chOff x="0" y="0"/>
            <a:chExt cx="3603259" cy="2439787"/>
          </a:xfrm>
        </p:grpSpPr>
        <p:grpSp>
          <p:nvGrpSpPr>
            <p:cNvPr name="Group 18" id="18"/>
            <p:cNvGrpSpPr/>
            <p:nvPr/>
          </p:nvGrpSpPr>
          <p:grpSpPr>
            <a:xfrm rot="0">
              <a:off x="0" y="0"/>
              <a:ext cx="3603259" cy="2439787"/>
              <a:chOff x="0" y="0"/>
              <a:chExt cx="1017888" cy="689218"/>
            </a:xfrm>
          </p:grpSpPr>
          <p:sp>
            <p:nvSpPr>
              <p:cNvPr name="Freeform 19" id="19"/>
              <p:cNvSpPr/>
              <p:nvPr/>
            </p:nvSpPr>
            <p:spPr>
              <a:xfrm flipH="false" flipV="false" rot="0">
                <a:off x="48260" y="4826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121212"/>
              </a:solidFill>
            </p:spPr>
          </p:sp>
          <p:sp>
            <p:nvSpPr>
              <p:cNvPr name="Freeform 20" id="20"/>
              <p:cNvSpPr/>
              <p:nvPr/>
            </p:nvSpPr>
            <p:spPr>
              <a:xfrm flipH="false" flipV="false" rot="0">
                <a:off x="6350" y="635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97C1FA"/>
              </a:solidFill>
            </p:spPr>
          </p:sp>
          <p:sp>
            <p:nvSpPr>
              <p:cNvPr name="Freeform 21" id="21"/>
              <p:cNvSpPr/>
              <p:nvPr/>
            </p:nvSpPr>
            <p:spPr>
              <a:xfrm flipH="false" flipV="false" rot="0">
                <a:off x="0" y="0"/>
                <a:ext cx="982328" cy="653658"/>
              </a:xfrm>
              <a:custGeom>
                <a:avLst/>
                <a:gdLst/>
                <a:ahLst/>
                <a:cxnLst/>
                <a:rect r="r" b="b" t="t" l="l"/>
                <a:pathLst>
                  <a:path h="653658" w="982328">
                    <a:moveTo>
                      <a:pt x="982328" y="653658"/>
                    </a:moveTo>
                    <a:lnTo>
                      <a:pt x="0" y="653658"/>
                    </a:lnTo>
                    <a:lnTo>
                      <a:pt x="0" y="0"/>
                    </a:lnTo>
                    <a:lnTo>
                      <a:pt x="982328" y="0"/>
                    </a:lnTo>
                    <a:lnTo>
                      <a:pt x="982328" y="653658"/>
                    </a:lnTo>
                    <a:close/>
                    <a:moveTo>
                      <a:pt x="12700" y="640958"/>
                    </a:moveTo>
                    <a:lnTo>
                      <a:pt x="969628" y="640958"/>
                    </a:lnTo>
                    <a:lnTo>
                      <a:pt x="969628" y="12700"/>
                    </a:lnTo>
                    <a:lnTo>
                      <a:pt x="12700" y="12700"/>
                    </a:lnTo>
                    <a:lnTo>
                      <a:pt x="12700" y="640958"/>
                    </a:lnTo>
                    <a:close/>
                  </a:path>
                </a:pathLst>
              </a:custGeom>
              <a:solidFill>
                <a:srgbClr val="121212"/>
              </a:solidFill>
            </p:spPr>
          </p:sp>
        </p:grpSp>
        <p:sp>
          <p:nvSpPr>
            <p:cNvPr name="TextBox 22" id="22"/>
            <p:cNvSpPr txBox="true"/>
            <p:nvPr/>
          </p:nvSpPr>
          <p:spPr>
            <a:xfrm rot="0">
              <a:off x="225187" y="716593"/>
              <a:ext cx="3152885" cy="920876"/>
            </a:xfrm>
            <a:prstGeom prst="rect">
              <a:avLst/>
            </a:prstGeom>
          </p:spPr>
          <p:txBody>
            <a:bodyPr anchor="t" rtlCol="false" tIns="0" lIns="0" bIns="0" rIns="0">
              <a:spAutoFit/>
            </a:bodyPr>
            <a:lstStyle/>
            <a:p>
              <a:pPr algn="ctr">
                <a:lnSpc>
                  <a:spcPts val="5777"/>
                </a:lnSpc>
              </a:pPr>
              <a:r>
                <a:rPr lang="en-US" sz="4127">
                  <a:solidFill>
                    <a:srgbClr val="121212"/>
                  </a:solidFill>
                  <a:latin typeface="Barriecito"/>
                </a:rPr>
                <a:t>Output</a:t>
              </a:r>
            </a:p>
          </p:txBody>
        </p:sp>
      </p:grpSp>
      <p:sp>
        <p:nvSpPr>
          <p:cNvPr name="Freeform 23" id="23"/>
          <p:cNvSpPr/>
          <p:nvPr/>
        </p:nvSpPr>
        <p:spPr>
          <a:xfrm flipH="false" flipV="false" rot="420746">
            <a:off x="17426237" y="3797960"/>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4" id="24"/>
          <p:cNvGrpSpPr/>
          <p:nvPr/>
        </p:nvGrpSpPr>
        <p:grpSpPr>
          <a:xfrm rot="0">
            <a:off x="42149" y="-3270"/>
            <a:ext cx="4230015" cy="1796313"/>
            <a:chOff x="0" y="0"/>
            <a:chExt cx="5640020" cy="2395085"/>
          </a:xfrm>
        </p:grpSpPr>
        <p:sp>
          <p:nvSpPr>
            <p:cNvPr name="Freeform 25" id="25"/>
            <p:cNvSpPr/>
            <p:nvPr/>
          </p:nvSpPr>
          <p:spPr>
            <a:xfrm flipH="false" flipV="false" rot="0">
              <a:off x="0" y="0"/>
              <a:ext cx="5640020" cy="2293485"/>
            </a:xfrm>
            <a:custGeom>
              <a:avLst/>
              <a:gdLst/>
              <a:ahLst/>
              <a:cxnLst/>
              <a:rect r="r" b="b" t="t" l="l"/>
              <a:pathLst>
                <a:path h="2293485" w="5640020">
                  <a:moveTo>
                    <a:pt x="0" y="0"/>
                  </a:moveTo>
                  <a:lnTo>
                    <a:pt x="5640020" y="0"/>
                  </a:lnTo>
                  <a:lnTo>
                    <a:pt x="5640020" y="2293485"/>
                  </a:lnTo>
                  <a:lnTo>
                    <a:pt x="0" y="2293485"/>
                  </a:lnTo>
                  <a:close/>
                </a:path>
              </a:pathLst>
            </a:custGeom>
            <a:solidFill>
              <a:srgbClr val="FFFAF2"/>
            </a:solidFill>
          </p:spPr>
        </p:sp>
        <p:sp>
          <p:nvSpPr>
            <p:cNvPr name="Freeform 26" id="26"/>
            <p:cNvSpPr/>
            <p:nvPr/>
          </p:nvSpPr>
          <p:spPr>
            <a:xfrm flipH="false" flipV="false" rot="0">
              <a:off x="0" y="0"/>
              <a:ext cx="5640020" cy="2395085"/>
            </a:xfrm>
            <a:custGeom>
              <a:avLst/>
              <a:gdLst/>
              <a:ahLst/>
              <a:cxnLst/>
              <a:rect r="r" b="b" t="t" l="l"/>
              <a:pathLst>
                <a:path h="2395085" w="5640020">
                  <a:moveTo>
                    <a:pt x="0" y="2293485"/>
                  </a:moveTo>
                  <a:lnTo>
                    <a:pt x="5640020" y="2293485"/>
                  </a:lnTo>
                  <a:lnTo>
                    <a:pt x="5513020" y="2395085"/>
                  </a:lnTo>
                  <a:cubicBezTo>
                    <a:pt x="5513020" y="2395085"/>
                    <a:pt x="4522420" y="2318885"/>
                    <a:pt x="4420820" y="2318885"/>
                  </a:cubicBezTo>
                  <a:lnTo>
                    <a:pt x="1219200" y="2318885"/>
                  </a:lnTo>
                  <a:cubicBezTo>
                    <a:pt x="1117600" y="2318885"/>
                    <a:pt x="127000" y="2395085"/>
                    <a:pt x="127000" y="2395085"/>
                  </a:cubicBezTo>
                  <a:lnTo>
                    <a:pt x="0" y="2293485"/>
                  </a:lnTo>
                  <a:lnTo>
                    <a:pt x="0" y="0"/>
                  </a:lnTo>
                  <a:lnTo>
                    <a:pt x="5640020" y="0"/>
                  </a:lnTo>
                  <a:lnTo>
                    <a:pt x="5640020" y="2293485"/>
                  </a:lnTo>
                  <a:lnTo>
                    <a:pt x="12700" y="2293485"/>
                  </a:lnTo>
                  <a:lnTo>
                    <a:pt x="12700" y="2280785"/>
                  </a:lnTo>
                  <a:lnTo>
                    <a:pt x="5627320" y="2280785"/>
                  </a:lnTo>
                  <a:lnTo>
                    <a:pt x="5627320" y="12700"/>
                  </a:lnTo>
                  <a:lnTo>
                    <a:pt x="12700" y="12700"/>
                  </a:lnTo>
                  <a:lnTo>
                    <a:pt x="12700" y="2293485"/>
                  </a:lnTo>
                </a:path>
              </a:pathLst>
            </a:custGeom>
            <a:solidFill>
              <a:srgbClr val="394C60">
                <a:alpha val="9804"/>
              </a:srgbClr>
            </a:solidFill>
          </p:spPr>
        </p:sp>
        <p:sp>
          <p:nvSpPr>
            <p:cNvPr name="TextBox 27" id="27"/>
            <p:cNvSpPr txBox="true"/>
            <p:nvPr/>
          </p:nvSpPr>
          <p:spPr>
            <a:xfrm>
              <a:off x="0" y="-114300"/>
              <a:ext cx="5640020" cy="1950585"/>
            </a:xfrm>
            <a:prstGeom prst="rect">
              <a:avLst/>
            </a:prstGeom>
          </p:spPr>
          <p:txBody>
            <a:bodyPr anchor="t" rtlCol="false" tIns="203200" lIns="203200" bIns="203200" rIns="203200"/>
            <a:lstStyle/>
            <a:p>
              <a:pPr>
                <a:lnSpc>
                  <a:spcPts val="6719"/>
                </a:lnSpc>
              </a:pPr>
              <a:r>
                <a:rPr lang="en-US" sz="4799">
                  <a:solidFill>
                    <a:srgbClr val="000000"/>
                  </a:solidFill>
                  <a:latin typeface="Arimo"/>
                </a:rPr>
                <a:t>MODERATE</a:t>
              </a:r>
            </a:p>
          </p:txBody>
        </p:sp>
      </p:grpSp>
      <p:sp>
        <p:nvSpPr>
          <p:cNvPr name="Freeform 28" id="28"/>
          <p:cNvSpPr/>
          <p:nvPr/>
        </p:nvSpPr>
        <p:spPr>
          <a:xfrm flipH="false" flipV="false" rot="0">
            <a:off x="6519374" y="5622812"/>
            <a:ext cx="10921029" cy="4664188"/>
          </a:xfrm>
          <a:custGeom>
            <a:avLst/>
            <a:gdLst/>
            <a:ahLst/>
            <a:cxnLst/>
            <a:rect r="r" b="b" t="t" l="l"/>
            <a:pathLst>
              <a:path h="4664188" w="10921029">
                <a:moveTo>
                  <a:pt x="0" y="0"/>
                </a:moveTo>
                <a:lnTo>
                  <a:pt x="10921029" y="0"/>
                </a:lnTo>
                <a:lnTo>
                  <a:pt x="10921029" y="4664188"/>
                </a:lnTo>
                <a:lnTo>
                  <a:pt x="0" y="4664188"/>
                </a:lnTo>
                <a:lnTo>
                  <a:pt x="0" y="0"/>
                </a:lnTo>
                <a:close/>
              </a:path>
            </a:pathLst>
          </a:custGeom>
          <a:blipFill>
            <a:blip r:embed="rId14"/>
            <a:stretch>
              <a:fillRect l="0" t="-8698" r="0" b="0"/>
            </a:stretch>
          </a:blipFill>
        </p:spPr>
      </p:sp>
      <p:sp>
        <p:nvSpPr>
          <p:cNvPr name="TextBox 29" id="29"/>
          <p:cNvSpPr txBox="true"/>
          <p:nvPr/>
        </p:nvSpPr>
        <p:spPr>
          <a:xfrm rot="0">
            <a:off x="42149" y="2648207"/>
            <a:ext cx="6191093" cy="6697685"/>
          </a:xfrm>
          <a:prstGeom prst="rect">
            <a:avLst/>
          </a:prstGeom>
        </p:spPr>
        <p:txBody>
          <a:bodyPr anchor="t" rtlCol="false" tIns="0" lIns="0" bIns="0" rIns="0">
            <a:spAutoFit/>
          </a:bodyPr>
          <a:lstStyle/>
          <a:p>
            <a:pPr algn="ctr">
              <a:lnSpc>
                <a:spcPts val="5914"/>
              </a:lnSpc>
            </a:pPr>
            <a:r>
              <a:rPr lang="en-US" sz="5376">
                <a:solidFill>
                  <a:srgbClr val="2D65B2"/>
                </a:solidFill>
                <a:latin typeface="Shrikhand"/>
              </a:rPr>
              <a:t>List customers who have made purchases, along with their total purchases amount, ordered by total amount in descending order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1576945" y="-256811"/>
            <a:ext cx="7810187" cy="9558118"/>
            <a:chOff x="0" y="0"/>
            <a:chExt cx="57336175" cy="70168094"/>
          </a:xfrm>
        </p:grpSpPr>
        <p:sp>
          <p:nvSpPr>
            <p:cNvPr name="Freeform 3" id="3"/>
            <p:cNvSpPr/>
            <p:nvPr/>
          </p:nvSpPr>
          <p:spPr>
            <a:xfrm flipH="false" flipV="false" rot="0">
              <a:off x="72390" y="72390"/>
              <a:ext cx="57191395" cy="70023313"/>
            </a:xfrm>
            <a:custGeom>
              <a:avLst/>
              <a:gdLst/>
              <a:ahLst/>
              <a:cxnLst/>
              <a:rect r="r" b="b" t="t" l="l"/>
              <a:pathLst>
                <a:path h="70023313" w="57191395">
                  <a:moveTo>
                    <a:pt x="0" y="0"/>
                  </a:moveTo>
                  <a:lnTo>
                    <a:pt x="57191395" y="0"/>
                  </a:lnTo>
                  <a:lnTo>
                    <a:pt x="57191395" y="70023313"/>
                  </a:lnTo>
                  <a:lnTo>
                    <a:pt x="0" y="70023313"/>
                  </a:lnTo>
                  <a:lnTo>
                    <a:pt x="0" y="0"/>
                  </a:lnTo>
                  <a:close/>
                </a:path>
              </a:pathLst>
            </a:custGeom>
            <a:solidFill>
              <a:srgbClr val="F86A9D"/>
            </a:solidFill>
          </p:spPr>
        </p:sp>
        <p:sp>
          <p:nvSpPr>
            <p:cNvPr name="Freeform 4" id="4"/>
            <p:cNvSpPr/>
            <p:nvPr/>
          </p:nvSpPr>
          <p:spPr>
            <a:xfrm flipH="false" flipV="false" rot="0">
              <a:off x="0" y="0"/>
              <a:ext cx="57336178" cy="70168095"/>
            </a:xfrm>
            <a:custGeom>
              <a:avLst/>
              <a:gdLst/>
              <a:ahLst/>
              <a:cxnLst/>
              <a:rect r="r" b="b" t="t" l="l"/>
              <a:pathLst>
                <a:path h="70168095" w="57336178">
                  <a:moveTo>
                    <a:pt x="57191393" y="70023317"/>
                  </a:moveTo>
                  <a:lnTo>
                    <a:pt x="57336178" y="70023317"/>
                  </a:lnTo>
                  <a:lnTo>
                    <a:pt x="57336178" y="70168095"/>
                  </a:lnTo>
                  <a:lnTo>
                    <a:pt x="57191393" y="70168095"/>
                  </a:lnTo>
                  <a:lnTo>
                    <a:pt x="57191393" y="70023317"/>
                  </a:lnTo>
                  <a:close/>
                  <a:moveTo>
                    <a:pt x="0" y="144780"/>
                  </a:moveTo>
                  <a:lnTo>
                    <a:pt x="144780" y="144780"/>
                  </a:lnTo>
                  <a:lnTo>
                    <a:pt x="144780" y="70023317"/>
                  </a:lnTo>
                  <a:lnTo>
                    <a:pt x="0" y="70023317"/>
                  </a:lnTo>
                  <a:lnTo>
                    <a:pt x="0" y="144780"/>
                  </a:lnTo>
                  <a:close/>
                  <a:moveTo>
                    <a:pt x="0" y="70023317"/>
                  </a:moveTo>
                  <a:lnTo>
                    <a:pt x="144780" y="70023317"/>
                  </a:lnTo>
                  <a:lnTo>
                    <a:pt x="144780" y="70168095"/>
                  </a:lnTo>
                  <a:lnTo>
                    <a:pt x="0" y="70168095"/>
                  </a:lnTo>
                  <a:lnTo>
                    <a:pt x="0" y="70023317"/>
                  </a:lnTo>
                  <a:close/>
                  <a:moveTo>
                    <a:pt x="57191393" y="144780"/>
                  </a:moveTo>
                  <a:lnTo>
                    <a:pt x="57336178" y="144780"/>
                  </a:lnTo>
                  <a:lnTo>
                    <a:pt x="57336178" y="70023317"/>
                  </a:lnTo>
                  <a:lnTo>
                    <a:pt x="57191393" y="70023317"/>
                  </a:lnTo>
                  <a:lnTo>
                    <a:pt x="57191393" y="144780"/>
                  </a:lnTo>
                  <a:close/>
                  <a:moveTo>
                    <a:pt x="144780" y="70023317"/>
                  </a:moveTo>
                  <a:lnTo>
                    <a:pt x="57191393" y="70023317"/>
                  </a:lnTo>
                  <a:lnTo>
                    <a:pt x="57191393" y="70168095"/>
                  </a:lnTo>
                  <a:lnTo>
                    <a:pt x="144780" y="70168095"/>
                  </a:lnTo>
                  <a:lnTo>
                    <a:pt x="144780" y="70023317"/>
                  </a:lnTo>
                  <a:close/>
                  <a:moveTo>
                    <a:pt x="57191393" y="0"/>
                  </a:moveTo>
                  <a:lnTo>
                    <a:pt x="57336178" y="0"/>
                  </a:lnTo>
                  <a:lnTo>
                    <a:pt x="57336178" y="144780"/>
                  </a:lnTo>
                  <a:lnTo>
                    <a:pt x="57191393" y="144780"/>
                  </a:lnTo>
                  <a:lnTo>
                    <a:pt x="57191393" y="0"/>
                  </a:lnTo>
                  <a:close/>
                  <a:moveTo>
                    <a:pt x="0" y="0"/>
                  </a:moveTo>
                  <a:lnTo>
                    <a:pt x="144780" y="0"/>
                  </a:lnTo>
                  <a:lnTo>
                    <a:pt x="144780" y="144780"/>
                  </a:lnTo>
                  <a:lnTo>
                    <a:pt x="0" y="144780"/>
                  </a:lnTo>
                  <a:lnTo>
                    <a:pt x="0" y="0"/>
                  </a:lnTo>
                  <a:close/>
                  <a:moveTo>
                    <a:pt x="144780" y="0"/>
                  </a:moveTo>
                  <a:lnTo>
                    <a:pt x="57191393" y="0"/>
                  </a:lnTo>
                  <a:lnTo>
                    <a:pt x="57191393" y="144780"/>
                  </a:lnTo>
                  <a:lnTo>
                    <a:pt x="144780" y="144780"/>
                  </a:lnTo>
                  <a:lnTo>
                    <a:pt x="144780" y="0"/>
                  </a:lnTo>
                  <a:close/>
                </a:path>
              </a:pathLst>
            </a:custGeom>
            <a:solidFill>
              <a:srgbClr val="121212"/>
            </a:solidFill>
          </p:spPr>
        </p:sp>
      </p:grpSp>
      <p:sp>
        <p:nvSpPr>
          <p:cNvPr name="Freeform 5" id="5"/>
          <p:cNvSpPr/>
          <p:nvPr/>
        </p:nvSpPr>
        <p:spPr>
          <a:xfrm flipH="false" flipV="false" rot="0">
            <a:off x="9240121" y="9301307"/>
            <a:ext cx="1838186" cy="1473891"/>
          </a:xfrm>
          <a:custGeom>
            <a:avLst/>
            <a:gdLst/>
            <a:ahLst/>
            <a:cxnLst/>
            <a:rect r="r" b="b" t="t" l="l"/>
            <a:pathLst>
              <a:path h="1473891" w="1838186">
                <a:moveTo>
                  <a:pt x="0" y="0"/>
                </a:moveTo>
                <a:lnTo>
                  <a:pt x="1838186" y="0"/>
                </a:lnTo>
                <a:lnTo>
                  <a:pt x="1838186" y="1473890"/>
                </a:lnTo>
                <a:lnTo>
                  <a:pt x="0" y="147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548651" y="9301307"/>
            <a:ext cx="1998692" cy="243477"/>
          </a:xfrm>
          <a:custGeom>
            <a:avLst/>
            <a:gdLst/>
            <a:ahLst/>
            <a:cxnLst/>
            <a:rect r="r" b="b" t="t" l="l"/>
            <a:pathLst>
              <a:path h="243477" w="1998692">
                <a:moveTo>
                  <a:pt x="0" y="0"/>
                </a:moveTo>
                <a:lnTo>
                  <a:pt x="1998692" y="0"/>
                </a:lnTo>
                <a:lnTo>
                  <a:pt x="1998692" y="243477"/>
                </a:lnTo>
                <a:lnTo>
                  <a:pt x="0" y="243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111951">
            <a:off x="9221783" y="3907854"/>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37092">
            <a:off x="17462082" y="7227612"/>
            <a:ext cx="437325" cy="464341"/>
          </a:xfrm>
          <a:custGeom>
            <a:avLst/>
            <a:gdLst/>
            <a:ahLst/>
            <a:cxnLst/>
            <a:rect r="r" b="b" t="t" l="l"/>
            <a:pathLst>
              <a:path h="464341" w="437325">
                <a:moveTo>
                  <a:pt x="0" y="0"/>
                </a:moveTo>
                <a:lnTo>
                  <a:pt x="437324" y="0"/>
                </a:lnTo>
                <a:lnTo>
                  <a:pt x="437324" y="464340"/>
                </a:lnTo>
                <a:lnTo>
                  <a:pt x="0" y="4643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581773">
            <a:off x="9268178" y="5967201"/>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6233242" y="-539421"/>
            <a:ext cx="11687843" cy="5186210"/>
            <a:chOff x="0" y="0"/>
            <a:chExt cx="15583791" cy="6914946"/>
          </a:xfrm>
        </p:grpSpPr>
        <p:grpSp>
          <p:nvGrpSpPr>
            <p:cNvPr name="Group 11" id="11"/>
            <p:cNvGrpSpPr/>
            <p:nvPr/>
          </p:nvGrpSpPr>
          <p:grpSpPr>
            <a:xfrm rot="0">
              <a:off x="0" y="0"/>
              <a:ext cx="15583791" cy="6914946"/>
              <a:chOff x="0" y="0"/>
              <a:chExt cx="5718238" cy="2537336"/>
            </a:xfrm>
          </p:grpSpPr>
          <p:sp>
            <p:nvSpPr>
              <p:cNvPr name="Freeform 12" id="12"/>
              <p:cNvSpPr/>
              <p:nvPr/>
            </p:nvSpPr>
            <p:spPr>
              <a:xfrm flipH="false" flipV="false" rot="0">
                <a:off x="48260" y="48260"/>
                <a:ext cx="5669978" cy="2489076"/>
              </a:xfrm>
              <a:custGeom>
                <a:avLst/>
                <a:gdLst/>
                <a:ahLst/>
                <a:cxnLst/>
                <a:rect r="r" b="b" t="t" l="l"/>
                <a:pathLst>
                  <a:path h="2489076" w="5669978">
                    <a:moveTo>
                      <a:pt x="0" y="0"/>
                    </a:moveTo>
                    <a:lnTo>
                      <a:pt x="5669978" y="0"/>
                    </a:lnTo>
                    <a:lnTo>
                      <a:pt x="5669978" y="2489076"/>
                    </a:lnTo>
                    <a:lnTo>
                      <a:pt x="0" y="2489076"/>
                    </a:lnTo>
                    <a:close/>
                  </a:path>
                </a:pathLst>
              </a:custGeom>
              <a:solidFill>
                <a:srgbClr val="121212"/>
              </a:solidFill>
            </p:spPr>
          </p:sp>
          <p:sp>
            <p:nvSpPr>
              <p:cNvPr name="Freeform 13" id="13"/>
              <p:cNvSpPr/>
              <p:nvPr/>
            </p:nvSpPr>
            <p:spPr>
              <a:xfrm flipH="false" flipV="false" rot="0">
                <a:off x="6350" y="6350"/>
                <a:ext cx="5669978" cy="2489076"/>
              </a:xfrm>
              <a:custGeom>
                <a:avLst/>
                <a:gdLst/>
                <a:ahLst/>
                <a:cxnLst/>
                <a:rect r="r" b="b" t="t" l="l"/>
                <a:pathLst>
                  <a:path h="2489076" w="5669978">
                    <a:moveTo>
                      <a:pt x="0" y="0"/>
                    </a:moveTo>
                    <a:lnTo>
                      <a:pt x="5669978" y="0"/>
                    </a:lnTo>
                    <a:lnTo>
                      <a:pt x="5669978" y="2489076"/>
                    </a:lnTo>
                    <a:lnTo>
                      <a:pt x="0" y="2489076"/>
                    </a:lnTo>
                    <a:close/>
                  </a:path>
                </a:pathLst>
              </a:custGeom>
              <a:solidFill>
                <a:srgbClr val="FFEC89"/>
              </a:solidFill>
            </p:spPr>
          </p:sp>
          <p:sp>
            <p:nvSpPr>
              <p:cNvPr name="Freeform 14" id="14"/>
              <p:cNvSpPr/>
              <p:nvPr/>
            </p:nvSpPr>
            <p:spPr>
              <a:xfrm flipH="false" flipV="false" rot="0">
                <a:off x="0" y="0"/>
                <a:ext cx="5682678" cy="2501776"/>
              </a:xfrm>
              <a:custGeom>
                <a:avLst/>
                <a:gdLst/>
                <a:ahLst/>
                <a:cxnLst/>
                <a:rect r="r" b="b" t="t" l="l"/>
                <a:pathLst>
                  <a:path h="2501776" w="5682678">
                    <a:moveTo>
                      <a:pt x="5682678" y="2501776"/>
                    </a:moveTo>
                    <a:lnTo>
                      <a:pt x="0" y="2501776"/>
                    </a:lnTo>
                    <a:lnTo>
                      <a:pt x="0" y="0"/>
                    </a:lnTo>
                    <a:lnTo>
                      <a:pt x="5682678" y="0"/>
                    </a:lnTo>
                    <a:lnTo>
                      <a:pt x="5682678" y="2501776"/>
                    </a:lnTo>
                    <a:close/>
                    <a:moveTo>
                      <a:pt x="12700" y="2489076"/>
                    </a:moveTo>
                    <a:lnTo>
                      <a:pt x="5669978" y="2489076"/>
                    </a:lnTo>
                    <a:lnTo>
                      <a:pt x="5669978" y="12700"/>
                    </a:lnTo>
                    <a:lnTo>
                      <a:pt x="12700" y="12700"/>
                    </a:lnTo>
                    <a:lnTo>
                      <a:pt x="12700" y="2489076"/>
                    </a:lnTo>
                    <a:close/>
                  </a:path>
                </a:pathLst>
              </a:custGeom>
              <a:solidFill>
                <a:srgbClr val="121212"/>
              </a:solidFill>
            </p:spPr>
          </p:sp>
        </p:grpSp>
        <p:sp>
          <p:nvSpPr>
            <p:cNvPr name="TextBox 15" id="15"/>
            <p:cNvSpPr txBox="true"/>
            <p:nvPr/>
          </p:nvSpPr>
          <p:spPr>
            <a:xfrm rot="0">
              <a:off x="973914" y="705132"/>
              <a:ext cx="13635962" cy="5428483"/>
            </a:xfrm>
            <a:prstGeom prst="rect">
              <a:avLst/>
            </a:prstGeom>
          </p:spPr>
          <p:txBody>
            <a:bodyPr anchor="t" rtlCol="false" tIns="0" lIns="0" bIns="0" rIns="0">
              <a:spAutoFit/>
            </a:bodyPr>
            <a:lstStyle/>
            <a:p>
              <a:pPr algn="ctr">
                <a:lnSpc>
                  <a:spcPts val="4093"/>
                </a:lnSpc>
              </a:pPr>
              <a:r>
                <a:rPr lang="en-US" sz="2924">
                  <a:solidFill>
                    <a:srgbClr val="004AAD"/>
                  </a:solidFill>
                  <a:latin typeface="Cloud Soft"/>
                </a:rPr>
                <a:t>SELECT</a:t>
              </a:r>
              <a:r>
                <a:rPr lang="en-US" sz="2924">
                  <a:solidFill>
                    <a:srgbClr val="121212"/>
                  </a:solidFill>
                  <a:latin typeface="Cloud Soft"/>
                </a:rPr>
                <a:t> t.Name</a:t>
              </a:r>
              <a:r>
                <a:rPr lang="en-US" sz="2924">
                  <a:solidFill>
                    <a:srgbClr val="004AAD"/>
                  </a:solidFill>
                  <a:latin typeface="Cloud Soft"/>
                </a:rPr>
                <a:t> AS</a:t>
              </a:r>
              <a:r>
                <a:rPr lang="en-US" sz="2924">
                  <a:solidFill>
                    <a:srgbClr val="121212"/>
                  </a:solidFill>
                  <a:latin typeface="Cloud Soft"/>
                </a:rPr>
                <a:t> track_name, g.Name </a:t>
              </a:r>
              <a:r>
                <a:rPr lang="en-US" sz="2924">
                  <a:solidFill>
                    <a:srgbClr val="004AAD"/>
                  </a:solidFill>
                  <a:latin typeface="Cloud Soft"/>
                </a:rPr>
                <a:t>AS</a:t>
              </a:r>
              <a:r>
                <a:rPr lang="en-US" sz="2924">
                  <a:solidFill>
                    <a:srgbClr val="121212"/>
                  </a:solidFill>
                  <a:latin typeface="Cloud Soft"/>
                </a:rPr>
                <a:t> genre, </a:t>
              </a:r>
              <a:r>
                <a:rPr lang="en-US" sz="2924">
                  <a:solidFill>
                    <a:srgbClr val="004AAD"/>
                  </a:solidFill>
                  <a:latin typeface="Cloud Soft"/>
                </a:rPr>
                <a:t>COUNT</a:t>
              </a:r>
              <a:r>
                <a:rPr lang="en-US" sz="2924">
                  <a:solidFill>
                    <a:srgbClr val="121212"/>
                  </a:solidFill>
                  <a:latin typeface="Cloud Soft"/>
                </a:rPr>
                <a:t>(*) </a:t>
              </a:r>
              <a:r>
                <a:rPr lang="en-US" sz="2924">
                  <a:solidFill>
                    <a:srgbClr val="004AAD"/>
                  </a:solidFill>
                  <a:latin typeface="Cloud Soft"/>
                </a:rPr>
                <a:t>AS</a:t>
              </a:r>
              <a:r>
                <a:rPr lang="en-US" sz="2924">
                  <a:solidFill>
                    <a:srgbClr val="121212"/>
                  </a:solidFill>
                  <a:latin typeface="Cloud Soft"/>
                </a:rPr>
                <a:t> purchase_count</a:t>
              </a:r>
            </a:p>
            <a:p>
              <a:pPr algn="ctr">
                <a:lnSpc>
                  <a:spcPts val="4093"/>
                </a:lnSpc>
              </a:pPr>
              <a:r>
                <a:rPr lang="en-US" sz="2924">
                  <a:solidFill>
                    <a:srgbClr val="004AAD"/>
                  </a:solidFill>
                  <a:latin typeface="Cloud Soft"/>
                </a:rPr>
                <a:t>FROM </a:t>
              </a:r>
              <a:r>
                <a:rPr lang="en-US" sz="2924">
                  <a:solidFill>
                    <a:srgbClr val="625355"/>
                  </a:solidFill>
                  <a:latin typeface="Cloud Soft"/>
                </a:rPr>
                <a:t>track t</a:t>
              </a:r>
            </a:p>
            <a:p>
              <a:pPr algn="ctr">
                <a:lnSpc>
                  <a:spcPts val="4093"/>
                </a:lnSpc>
              </a:pPr>
              <a:r>
                <a:rPr lang="en-US" sz="2924">
                  <a:solidFill>
                    <a:srgbClr val="004AAD"/>
                  </a:solidFill>
                  <a:latin typeface="Cloud Soft"/>
                </a:rPr>
                <a:t>INNER JOIN</a:t>
              </a:r>
              <a:r>
                <a:rPr lang="en-US" sz="2924">
                  <a:solidFill>
                    <a:srgbClr val="121212"/>
                  </a:solidFill>
                  <a:latin typeface="Cloud Soft"/>
                </a:rPr>
                <a:t> invoiceline i ON t.TrackId = i.TrackId</a:t>
              </a:r>
            </a:p>
            <a:p>
              <a:pPr algn="ctr">
                <a:lnSpc>
                  <a:spcPts val="4093"/>
                </a:lnSpc>
              </a:pPr>
              <a:r>
                <a:rPr lang="en-US" sz="2924">
                  <a:solidFill>
                    <a:srgbClr val="004AAD"/>
                  </a:solidFill>
                  <a:latin typeface="Cloud Soft"/>
                </a:rPr>
                <a:t>INNER JOIN</a:t>
              </a:r>
              <a:r>
                <a:rPr lang="en-US" sz="2924">
                  <a:solidFill>
                    <a:srgbClr val="121212"/>
                  </a:solidFill>
                  <a:latin typeface="Cloud Soft"/>
                </a:rPr>
                <a:t> genre g ON t.GenreId = g.GenreId</a:t>
              </a:r>
            </a:p>
            <a:p>
              <a:pPr algn="ctr">
                <a:lnSpc>
                  <a:spcPts val="4093"/>
                </a:lnSpc>
              </a:pPr>
              <a:r>
                <a:rPr lang="en-US" sz="2924">
                  <a:solidFill>
                    <a:srgbClr val="004AAD"/>
                  </a:solidFill>
                  <a:latin typeface="Cloud Soft"/>
                </a:rPr>
                <a:t>GROUP BY</a:t>
              </a:r>
              <a:r>
                <a:rPr lang="en-US" sz="2924">
                  <a:solidFill>
                    <a:srgbClr val="121212"/>
                  </a:solidFill>
                  <a:latin typeface="Cloud Soft"/>
                </a:rPr>
                <a:t> t.TrackId, t.Name, g.Name</a:t>
              </a:r>
            </a:p>
            <a:p>
              <a:pPr algn="ctr">
                <a:lnSpc>
                  <a:spcPts val="4093"/>
                </a:lnSpc>
              </a:pPr>
              <a:r>
                <a:rPr lang="en-US" sz="2924">
                  <a:solidFill>
                    <a:srgbClr val="004AAD"/>
                  </a:solidFill>
                  <a:latin typeface="Cloud Soft"/>
                </a:rPr>
                <a:t>ORDER BY</a:t>
              </a:r>
              <a:r>
                <a:rPr lang="en-US" sz="2924">
                  <a:solidFill>
                    <a:srgbClr val="121212"/>
                  </a:solidFill>
                  <a:latin typeface="Cloud Soft"/>
                </a:rPr>
                <a:t> purchase_count DESC</a:t>
              </a:r>
            </a:p>
            <a:p>
              <a:pPr algn="ctr">
                <a:lnSpc>
                  <a:spcPts val="3844"/>
                </a:lnSpc>
              </a:pPr>
              <a:r>
                <a:rPr lang="en-US" sz="2746">
                  <a:solidFill>
                    <a:srgbClr val="121212"/>
                  </a:solidFill>
                  <a:latin typeface="Cloud Soft"/>
                </a:rPr>
                <a:t>LIMIT 10;</a:t>
              </a:r>
            </a:p>
          </p:txBody>
        </p:sp>
      </p:grpSp>
      <p:sp>
        <p:nvSpPr>
          <p:cNvPr name="Freeform 16" id="16"/>
          <p:cNvSpPr/>
          <p:nvPr/>
        </p:nvSpPr>
        <p:spPr>
          <a:xfrm flipH="false" flipV="false" rot="0">
            <a:off x="15899822" y="5365115"/>
            <a:ext cx="1540581" cy="515394"/>
          </a:xfrm>
          <a:custGeom>
            <a:avLst/>
            <a:gdLst/>
            <a:ahLst/>
            <a:cxnLst/>
            <a:rect r="r" b="b" t="t" l="l"/>
            <a:pathLst>
              <a:path h="515394" w="1540581">
                <a:moveTo>
                  <a:pt x="0" y="0"/>
                </a:moveTo>
                <a:lnTo>
                  <a:pt x="1540581" y="0"/>
                </a:lnTo>
                <a:lnTo>
                  <a:pt x="1540581" y="515394"/>
                </a:lnTo>
                <a:lnTo>
                  <a:pt x="0" y="5153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6233242" y="3774677"/>
            <a:ext cx="2702444" cy="1829840"/>
            <a:chOff x="0" y="0"/>
            <a:chExt cx="3603259" cy="2439787"/>
          </a:xfrm>
        </p:grpSpPr>
        <p:grpSp>
          <p:nvGrpSpPr>
            <p:cNvPr name="Group 18" id="18"/>
            <p:cNvGrpSpPr/>
            <p:nvPr/>
          </p:nvGrpSpPr>
          <p:grpSpPr>
            <a:xfrm rot="0">
              <a:off x="0" y="0"/>
              <a:ext cx="3603259" cy="2439787"/>
              <a:chOff x="0" y="0"/>
              <a:chExt cx="1017888" cy="689218"/>
            </a:xfrm>
          </p:grpSpPr>
          <p:sp>
            <p:nvSpPr>
              <p:cNvPr name="Freeform 19" id="19"/>
              <p:cNvSpPr/>
              <p:nvPr/>
            </p:nvSpPr>
            <p:spPr>
              <a:xfrm flipH="false" flipV="false" rot="0">
                <a:off x="48260" y="4826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121212"/>
              </a:solidFill>
            </p:spPr>
          </p:sp>
          <p:sp>
            <p:nvSpPr>
              <p:cNvPr name="Freeform 20" id="20"/>
              <p:cNvSpPr/>
              <p:nvPr/>
            </p:nvSpPr>
            <p:spPr>
              <a:xfrm flipH="false" flipV="false" rot="0">
                <a:off x="6350" y="635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97C1FA"/>
              </a:solidFill>
            </p:spPr>
          </p:sp>
          <p:sp>
            <p:nvSpPr>
              <p:cNvPr name="Freeform 21" id="21"/>
              <p:cNvSpPr/>
              <p:nvPr/>
            </p:nvSpPr>
            <p:spPr>
              <a:xfrm flipH="false" flipV="false" rot="0">
                <a:off x="0" y="0"/>
                <a:ext cx="982328" cy="653658"/>
              </a:xfrm>
              <a:custGeom>
                <a:avLst/>
                <a:gdLst/>
                <a:ahLst/>
                <a:cxnLst/>
                <a:rect r="r" b="b" t="t" l="l"/>
                <a:pathLst>
                  <a:path h="653658" w="982328">
                    <a:moveTo>
                      <a:pt x="982328" y="653658"/>
                    </a:moveTo>
                    <a:lnTo>
                      <a:pt x="0" y="653658"/>
                    </a:lnTo>
                    <a:lnTo>
                      <a:pt x="0" y="0"/>
                    </a:lnTo>
                    <a:lnTo>
                      <a:pt x="982328" y="0"/>
                    </a:lnTo>
                    <a:lnTo>
                      <a:pt x="982328" y="653658"/>
                    </a:lnTo>
                    <a:close/>
                    <a:moveTo>
                      <a:pt x="12700" y="640958"/>
                    </a:moveTo>
                    <a:lnTo>
                      <a:pt x="969628" y="640958"/>
                    </a:lnTo>
                    <a:lnTo>
                      <a:pt x="969628" y="12700"/>
                    </a:lnTo>
                    <a:lnTo>
                      <a:pt x="12700" y="12700"/>
                    </a:lnTo>
                    <a:lnTo>
                      <a:pt x="12700" y="640958"/>
                    </a:lnTo>
                    <a:close/>
                  </a:path>
                </a:pathLst>
              </a:custGeom>
              <a:solidFill>
                <a:srgbClr val="121212"/>
              </a:solidFill>
            </p:spPr>
          </p:sp>
        </p:grpSp>
        <p:sp>
          <p:nvSpPr>
            <p:cNvPr name="TextBox 22" id="22"/>
            <p:cNvSpPr txBox="true"/>
            <p:nvPr/>
          </p:nvSpPr>
          <p:spPr>
            <a:xfrm rot="0">
              <a:off x="225187" y="716593"/>
              <a:ext cx="3152885" cy="920876"/>
            </a:xfrm>
            <a:prstGeom prst="rect">
              <a:avLst/>
            </a:prstGeom>
          </p:spPr>
          <p:txBody>
            <a:bodyPr anchor="t" rtlCol="false" tIns="0" lIns="0" bIns="0" rIns="0">
              <a:spAutoFit/>
            </a:bodyPr>
            <a:lstStyle/>
            <a:p>
              <a:pPr algn="ctr">
                <a:lnSpc>
                  <a:spcPts val="5777"/>
                </a:lnSpc>
              </a:pPr>
              <a:r>
                <a:rPr lang="en-US" sz="4127">
                  <a:solidFill>
                    <a:srgbClr val="121212"/>
                  </a:solidFill>
                  <a:latin typeface="Barriecito"/>
                </a:rPr>
                <a:t>Output</a:t>
              </a:r>
            </a:p>
          </p:txBody>
        </p:sp>
      </p:grpSp>
      <p:sp>
        <p:nvSpPr>
          <p:cNvPr name="Freeform 23" id="23"/>
          <p:cNvSpPr/>
          <p:nvPr/>
        </p:nvSpPr>
        <p:spPr>
          <a:xfrm flipH="false" flipV="false" rot="420746">
            <a:off x="17426237" y="3797960"/>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4" id="24"/>
          <p:cNvGrpSpPr/>
          <p:nvPr/>
        </p:nvGrpSpPr>
        <p:grpSpPr>
          <a:xfrm rot="0">
            <a:off x="42149" y="-3270"/>
            <a:ext cx="4230015" cy="1796313"/>
            <a:chOff x="0" y="0"/>
            <a:chExt cx="5640020" cy="2395085"/>
          </a:xfrm>
        </p:grpSpPr>
        <p:sp>
          <p:nvSpPr>
            <p:cNvPr name="Freeform 25" id="25"/>
            <p:cNvSpPr/>
            <p:nvPr/>
          </p:nvSpPr>
          <p:spPr>
            <a:xfrm flipH="false" flipV="false" rot="0">
              <a:off x="0" y="0"/>
              <a:ext cx="5640020" cy="2293485"/>
            </a:xfrm>
            <a:custGeom>
              <a:avLst/>
              <a:gdLst/>
              <a:ahLst/>
              <a:cxnLst/>
              <a:rect r="r" b="b" t="t" l="l"/>
              <a:pathLst>
                <a:path h="2293485" w="5640020">
                  <a:moveTo>
                    <a:pt x="0" y="0"/>
                  </a:moveTo>
                  <a:lnTo>
                    <a:pt x="5640020" y="0"/>
                  </a:lnTo>
                  <a:lnTo>
                    <a:pt x="5640020" y="2293485"/>
                  </a:lnTo>
                  <a:lnTo>
                    <a:pt x="0" y="2293485"/>
                  </a:lnTo>
                  <a:close/>
                </a:path>
              </a:pathLst>
            </a:custGeom>
            <a:solidFill>
              <a:srgbClr val="FFFAF2"/>
            </a:solidFill>
          </p:spPr>
        </p:sp>
        <p:sp>
          <p:nvSpPr>
            <p:cNvPr name="Freeform 26" id="26"/>
            <p:cNvSpPr/>
            <p:nvPr/>
          </p:nvSpPr>
          <p:spPr>
            <a:xfrm flipH="false" flipV="false" rot="0">
              <a:off x="0" y="0"/>
              <a:ext cx="5640020" cy="2395085"/>
            </a:xfrm>
            <a:custGeom>
              <a:avLst/>
              <a:gdLst/>
              <a:ahLst/>
              <a:cxnLst/>
              <a:rect r="r" b="b" t="t" l="l"/>
              <a:pathLst>
                <a:path h="2395085" w="5640020">
                  <a:moveTo>
                    <a:pt x="0" y="2293485"/>
                  </a:moveTo>
                  <a:lnTo>
                    <a:pt x="5640020" y="2293485"/>
                  </a:lnTo>
                  <a:lnTo>
                    <a:pt x="5513020" y="2395085"/>
                  </a:lnTo>
                  <a:cubicBezTo>
                    <a:pt x="5513020" y="2395085"/>
                    <a:pt x="4522420" y="2318885"/>
                    <a:pt x="4420820" y="2318885"/>
                  </a:cubicBezTo>
                  <a:lnTo>
                    <a:pt x="1219200" y="2318885"/>
                  </a:lnTo>
                  <a:cubicBezTo>
                    <a:pt x="1117600" y="2318885"/>
                    <a:pt x="127000" y="2395085"/>
                    <a:pt x="127000" y="2395085"/>
                  </a:cubicBezTo>
                  <a:lnTo>
                    <a:pt x="0" y="2293485"/>
                  </a:lnTo>
                  <a:lnTo>
                    <a:pt x="0" y="0"/>
                  </a:lnTo>
                  <a:lnTo>
                    <a:pt x="5640020" y="0"/>
                  </a:lnTo>
                  <a:lnTo>
                    <a:pt x="5640020" y="2293485"/>
                  </a:lnTo>
                  <a:lnTo>
                    <a:pt x="12700" y="2293485"/>
                  </a:lnTo>
                  <a:lnTo>
                    <a:pt x="12700" y="2280785"/>
                  </a:lnTo>
                  <a:lnTo>
                    <a:pt x="5627320" y="2280785"/>
                  </a:lnTo>
                  <a:lnTo>
                    <a:pt x="5627320" y="12700"/>
                  </a:lnTo>
                  <a:lnTo>
                    <a:pt x="12700" y="12700"/>
                  </a:lnTo>
                  <a:lnTo>
                    <a:pt x="12700" y="2293485"/>
                  </a:lnTo>
                </a:path>
              </a:pathLst>
            </a:custGeom>
            <a:solidFill>
              <a:srgbClr val="394C60">
                <a:alpha val="9804"/>
              </a:srgbClr>
            </a:solidFill>
          </p:spPr>
        </p:sp>
        <p:sp>
          <p:nvSpPr>
            <p:cNvPr name="TextBox 27" id="27"/>
            <p:cNvSpPr txBox="true"/>
            <p:nvPr/>
          </p:nvSpPr>
          <p:spPr>
            <a:xfrm>
              <a:off x="0" y="-114300"/>
              <a:ext cx="5640020" cy="1950585"/>
            </a:xfrm>
            <a:prstGeom prst="rect">
              <a:avLst/>
            </a:prstGeom>
          </p:spPr>
          <p:txBody>
            <a:bodyPr anchor="t" rtlCol="false" tIns="203200" lIns="203200" bIns="203200" rIns="203200"/>
            <a:lstStyle/>
            <a:p>
              <a:pPr>
                <a:lnSpc>
                  <a:spcPts val="6719"/>
                </a:lnSpc>
              </a:pPr>
              <a:r>
                <a:rPr lang="en-US" sz="4799">
                  <a:solidFill>
                    <a:srgbClr val="000000"/>
                  </a:solidFill>
                  <a:latin typeface="Arimo"/>
                </a:rPr>
                <a:t>MODERATE</a:t>
              </a:r>
            </a:p>
          </p:txBody>
        </p:sp>
      </p:grpSp>
      <p:sp>
        <p:nvSpPr>
          <p:cNvPr name="Freeform 28" id="28"/>
          <p:cNvSpPr/>
          <p:nvPr/>
        </p:nvSpPr>
        <p:spPr>
          <a:xfrm flipH="false" flipV="false" rot="0">
            <a:off x="6553990" y="5622812"/>
            <a:ext cx="11298113" cy="4510761"/>
          </a:xfrm>
          <a:custGeom>
            <a:avLst/>
            <a:gdLst/>
            <a:ahLst/>
            <a:cxnLst/>
            <a:rect r="r" b="b" t="t" l="l"/>
            <a:pathLst>
              <a:path h="4510761" w="11298113">
                <a:moveTo>
                  <a:pt x="0" y="0"/>
                </a:moveTo>
                <a:lnTo>
                  <a:pt x="11298114" y="0"/>
                </a:lnTo>
                <a:lnTo>
                  <a:pt x="11298114" y="4510761"/>
                </a:lnTo>
                <a:lnTo>
                  <a:pt x="0" y="4510761"/>
                </a:lnTo>
                <a:lnTo>
                  <a:pt x="0" y="0"/>
                </a:lnTo>
                <a:close/>
              </a:path>
            </a:pathLst>
          </a:custGeom>
          <a:blipFill>
            <a:blip r:embed="rId14"/>
            <a:stretch>
              <a:fillRect l="0" t="0" r="0" b="0"/>
            </a:stretch>
          </a:blipFill>
        </p:spPr>
      </p:sp>
      <p:sp>
        <p:nvSpPr>
          <p:cNvPr name="TextBox 29" id="29"/>
          <p:cNvSpPr txBox="true"/>
          <p:nvPr/>
        </p:nvSpPr>
        <p:spPr>
          <a:xfrm rot="0">
            <a:off x="42149" y="2638682"/>
            <a:ext cx="6191093" cy="6680540"/>
          </a:xfrm>
          <a:prstGeom prst="rect">
            <a:avLst/>
          </a:prstGeom>
        </p:spPr>
        <p:txBody>
          <a:bodyPr anchor="t" rtlCol="false" tIns="0" lIns="0" bIns="0" rIns="0">
            <a:spAutoFit/>
          </a:bodyPr>
          <a:lstStyle/>
          <a:p>
            <a:pPr algn="ctr">
              <a:lnSpc>
                <a:spcPts val="5254"/>
              </a:lnSpc>
            </a:pPr>
            <a:r>
              <a:rPr lang="en-US" sz="4776">
                <a:solidFill>
                  <a:srgbClr val="2D65B2"/>
                </a:solidFill>
                <a:latin typeface="Shrikhand"/>
              </a:rPr>
              <a:t>Show the top 10 tracks by the number of times they have been purchased, along with their genre, ordered by number of purchases in descending order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D65B2"/>
        </a:solidFill>
      </p:bgPr>
    </p:bg>
    <p:spTree>
      <p:nvGrpSpPr>
        <p:cNvPr id="1" name=""/>
        <p:cNvGrpSpPr/>
        <p:nvPr/>
      </p:nvGrpSpPr>
      <p:grpSpPr>
        <a:xfrm>
          <a:off x="0" y="0"/>
          <a:ext cx="0" cy="0"/>
          <a:chOff x="0" y="0"/>
          <a:chExt cx="0" cy="0"/>
        </a:xfrm>
      </p:grpSpPr>
      <p:grpSp>
        <p:nvGrpSpPr>
          <p:cNvPr name="Group 2" id="2"/>
          <p:cNvGrpSpPr/>
          <p:nvPr/>
        </p:nvGrpSpPr>
        <p:grpSpPr>
          <a:xfrm rot="0">
            <a:off x="-1576945" y="-256811"/>
            <a:ext cx="7810187" cy="9558118"/>
            <a:chOff x="0" y="0"/>
            <a:chExt cx="57336175" cy="70168094"/>
          </a:xfrm>
        </p:grpSpPr>
        <p:sp>
          <p:nvSpPr>
            <p:cNvPr name="Freeform 3" id="3"/>
            <p:cNvSpPr/>
            <p:nvPr/>
          </p:nvSpPr>
          <p:spPr>
            <a:xfrm flipH="false" flipV="false" rot="0">
              <a:off x="72390" y="72390"/>
              <a:ext cx="57191395" cy="70023313"/>
            </a:xfrm>
            <a:custGeom>
              <a:avLst/>
              <a:gdLst/>
              <a:ahLst/>
              <a:cxnLst/>
              <a:rect r="r" b="b" t="t" l="l"/>
              <a:pathLst>
                <a:path h="70023313" w="57191395">
                  <a:moveTo>
                    <a:pt x="0" y="0"/>
                  </a:moveTo>
                  <a:lnTo>
                    <a:pt x="57191395" y="0"/>
                  </a:lnTo>
                  <a:lnTo>
                    <a:pt x="57191395" y="70023313"/>
                  </a:lnTo>
                  <a:lnTo>
                    <a:pt x="0" y="70023313"/>
                  </a:lnTo>
                  <a:lnTo>
                    <a:pt x="0" y="0"/>
                  </a:lnTo>
                  <a:close/>
                </a:path>
              </a:pathLst>
            </a:custGeom>
            <a:solidFill>
              <a:srgbClr val="F86A9D"/>
            </a:solidFill>
          </p:spPr>
        </p:sp>
        <p:sp>
          <p:nvSpPr>
            <p:cNvPr name="Freeform 4" id="4"/>
            <p:cNvSpPr/>
            <p:nvPr/>
          </p:nvSpPr>
          <p:spPr>
            <a:xfrm flipH="false" flipV="false" rot="0">
              <a:off x="0" y="0"/>
              <a:ext cx="57336178" cy="70168095"/>
            </a:xfrm>
            <a:custGeom>
              <a:avLst/>
              <a:gdLst/>
              <a:ahLst/>
              <a:cxnLst/>
              <a:rect r="r" b="b" t="t" l="l"/>
              <a:pathLst>
                <a:path h="70168095" w="57336178">
                  <a:moveTo>
                    <a:pt x="57191393" y="70023317"/>
                  </a:moveTo>
                  <a:lnTo>
                    <a:pt x="57336178" y="70023317"/>
                  </a:lnTo>
                  <a:lnTo>
                    <a:pt x="57336178" y="70168095"/>
                  </a:lnTo>
                  <a:lnTo>
                    <a:pt x="57191393" y="70168095"/>
                  </a:lnTo>
                  <a:lnTo>
                    <a:pt x="57191393" y="70023317"/>
                  </a:lnTo>
                  <a:close/>
                  <a:moveTo>
                    <a:pt x="0" y="144780"/>
                  </a:moveTo>
                  <a:lnTo>
                    <a:pt x="144780" y="144780"/>
                  </a:lnTo>
                  <a:lnTo>
                    <a:pt x="144780" y="70023317"/>
                  </a:lnTo>
                  <a:lnTo>
                    <a:pt x="0" y="70023317"/>
                  </a:lnTo>
                  <a:lnTo>
                    <a:pt x="0" y="144780"/>
                  </a:lnTo>
                  <a:close/>
                  <a:moveTo>
                    <a:pt x="0" y="70023317"/>
                  </a:moveTo>
                  <a:lnTo>
                    <a:pt x="144780" y="70023317"/>
                  </a:lnTo>
                  <a:lnTo>
                    <a:pt x="144780" y="70168095"/>
                  </a:lnTo>
                  <a:lnTo>
                    <a:pt x="0" y="70168095"/>
                  </a:lnTo>
                  <a:lnTo>
                    <a:pt x="0" y="70023317"/>
                  </a:lnTo>
                  <a:close/>
                  <a:moveTo>
                    <a:pt x="57191393" y="144780"/>
                  </a:moveTo>
                  <a:lnTo>
                    <a:pt x="57336178" y="144780"/>
                  </a:lnTo>
                  <a:lnTo>
                    <a:pt x="57336178" y="70023317"/>
                  </a:lnTo>
                  <a:lnTo>
                    <a:pt x="57191393" y="70023317"/>
                  </a:lnTo>
                  <a:lnTo>
                    <a:pt x="57191393" y="144780"/>
                  </a:lnTo>
                  <a:close/>
                  <a:moveTo>
                    <a:pt x="144780" y="70023317"/>
                  </a:moveTo>
                  <a:lnTo>
                    <a:pt x="57191393" y="70023317"/>
                  </a:lnTo>
                  <a:lnTo>
                    <a:pt x="57191393" y="70168095"/>
                  </a:lnTo>
                  <a:lnTo>
                    <a:pt x="144780" y="70168095"/>
                  </a:lnTo>
                  <a:lnTo>
                    <a:pt x="144780" y="70023317"/>
                  </a:lnTo>
                  <a:close/>
                  <a:moveTo>
                    <a:pt x="57191393" y="0"/>
                  </a:moveTo>
                  <a:lnTo>
                    <a:pt x="57336178" y="0"/>
                  </a:lnTo>
                  <a:lnTo>
                    <a:pt x="57336178" y="144780"/>
                  </a:lnTo>
                  <a:lnTo>
                    <a:pt x="57191393" y="144780"/>
                  </a:lnTo>
                  <a:lnTo>
                    <a:pt x="57191393" y="0"/>
                  </a:lnTo>
                  <a:close/>
                  <a:moveTo>
                    <a:pt x="0" y="0"/>
                  </a:moveTo>
                  <a:lnTo>
                    <a:pt x="144780" y="0"/>
                  </a:lnTo>
                  <a:lnTo>
                    <a:pt x="144780" y="144780"/>
                  </a:lnTo>
                  <a:lnTo>
                    <a:pt x="0" y="144780"/>
                  </a:lnTo>
                  <a:lnTo>
                    <a:pt x="0" y="0"/>
                  </a:lnTo>
                  <a:close/>
                  <a:moveTo>
                    <a:pt x="144780" y="0"/>
                  </a:moveTo>
                  <a:lnTo>
                    <a:pt x="57191393" y="0"/>
                  </a:lnTo>
                  <a:lnTo>
                    <a:pt x="57191393" y="144780"/>
                  </a:lnTo>
                  <a:lnTo>
                    <a:pt x="144780" y="144780"/>
                  </a:lnTo>
                  <a:lnTo>
                    <a:pt x="144780" y="0"/>
                  </a:lnTo>
                  <a:close/>
                </a:path>
              </a:pathLst>
            </a:custGeom>
            <a:solidFill>
              <a:srgbClr val="121212"/>
            </a:solidFill>
          </p:spPr>
        </p:sp>
      </p:grpSp>
      <p:sp>
        <p:nvSpPr>
          <p:cNvPr name="Freeform 5" id="5"/>
          <p:cNvSpPr/>
          <p:nvPr/>
        </p:nvSpPr>
        <p:spPr>
          <a:xfrm flipH="false" flipV="false" rot="0">
            <a:off x="9240121" y="9301307"/>
            <a:ext cx="1838186" cy="1473891"/>
          </a:xfrm>
          <a:custGeom>
            <a:avLst/>
            <a:gdLst/>
            <a:ahLst/>
            <a:cxnLst/>
            <a:rect r="r" b="b" t="t" l="l"/>
            <a:pathLst>
              <a:path h="1473891" w="1838186">
                <a:moveTo>
                  <a:pt x="0" y="0"/>
                </a:moveTo>
                <a:lnTo>
                  <a:pt x="1838186" y="0"/>
                </a:lnTo>
                <a:lnTo>
                  <a:pt x="1838186" y="1473890"/>
                </a:lnTo>
                <a:lnTo>
                  <a:pt x="0" y="147389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548651" y="9301307"/>
            <a:ext cx="1998692" cy="243477"/>
          </a:xfrm>
          <a:custGeom>
            <a:avLst/>
            <a:gdLst/>
            <a:ahLst/>
            <a:cxnLst/>
            <a:rect r="r" b="b" t="t" l="l"/>
            <a:pathLst>
              <a:path h="243477" w="1998692">
                <a:moveTo>
                  <a:pt x="0" y="0"/>
                </a:moveTo>
                <a:lnTo>
                  <a:pt x="1998692" y="0"/>
                </a:lnTo>
                <a:lnTo>
                  <a:pt x="1998692" y="243477"/>
                </a:lnTo>
                <a:lnTo>
                  <a:pt x="0" y="2434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1111951">
            <a:off x="9221783" y="3907854"/>
            <a:ext cx="544657" cy="578304"/>
          </a:xfrm>
          <a:custGeom>
            <a:avLst/>
            <a:gdLst/>
            <a:ahLst/>
            <a:cxnLst/>
            <a:rect r="r" b="b" t="t" l="l"/>
            <a:pathLst>
              <a:path h="578304" w="544657">
                <a:moveTo>
                  <a:pt x="0" y="0"/>
                </a:moveTo>
                <a:lnTo>
                  <a:pt x="544657" y="0"/>
                </a:lnTo>
                <a:lnTo>
                  <a:pt x="544657" y="578304"/>
                </a:lnTo>
                <a:lnTo>
                  <a:pt x="0" y="57830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337092">
            <a:off x="17462082" y="7227612"/>
            <a:ext cx="437325" cy="464341"/>
          </a:xfrm>
          <a:custGeom>
            <a:avLst/>
            <a:gdLst/>
            <a:ahLst/>
            <a:cxnLst/>
            <a:rect r="r" b="b" t="t" l="l"/>
            <a:pathLst>
              <a:path h="464341" w="437325">
                <a:moveTo>
                  <a:pt x="0" y="0"/>
                </a:moveTo>
                <a:lnTo>
                  <a:pt x="437324" y="0"/>
                </a:lnTo>
                <a:lnTo>
                  <a:pt x="437324" y="464340"/>
                </a:lnTo>
                <a:lnTo>
                  <a:pt x="0" y="4643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1581773">
            <a:off x="9268178" y="5967201"/>
            <a:ext cx="499050" cy="463663"/>
          </a:xfrm>
          <a:custGeom>
            <a:avLst/>
            <a:gdLst/>
            <a:ahLst/>
            <a:cxnLst/>
            <a:rect r="r" b="b" t="t" l="l"/>
            <a:pathLst>
              <a:path h="463663" w="499050">
                <a:moveTo>
                  <a:pt x="0" y="0"/>
                </a:moveTo>
                <a:lnTo>
                  <a:pt x="499050" y="0"/>
                </a:lnTo>
                <a:lnTo>
                  <a:pt x="499050" y="463663"/>
                </a:lnTo>
                <a:lnTo>
                  <a:pt x="0" y="4636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10" id="10"/>
          <p:cNvGrpSpPr/>
          <p:nvPr/>
        </p:nvGrpSpPr>
        <p:grpSpPr>
          <a:xfrm rot="0">
            <a:off x="7951379" y="0"/>
            <a:ext cx="10336621" cy="5436448"/>
            <a:chOff x="0" y="0"/>
            <a:chExt cx="13782161" cy="7248597"/>
          </a:xfrm>
        </p:grpSpPr>
        <p:grpSp>
          <p:nvGrpSpPr>
            <p:cNvPr name="Group 11" id="11"/>
            <p:cNvGrpSpPr/>
            <p:nvPr/>
          </p:nvGrpSpPr>
          <p:grpSpPr>
            <a:xfrm rot="0">
              <a:off x="0" y="0"/>
              <a:ext cx="13782161" cy="7248597"/>
              <a:chOff x="0" y="0"/>
              <a:chExt cx="5718238" cy="3007453"/>
            </a:xfrm>
          </p:grpSpPr>
          <p:sp>
            <p:nvSpPr>
              <p:cNvPr name="Freeform 12" id="12"/>
              <p:cNvSpPr/>
              <p:nvPr/>
            </p:nvSpPr>
            <p:spPr>
              <a:xfrm flipH="false" flipV="false" rot="0">
                <a:off x="48260" y="48260"/>
                <a:ext cx="5669978" cy="2959193"/>
              </a:xfrm>
              <a:custGeom>
                <a:avLst/>
                <a:gdLst/>
                <a:ahLst/>
                <a:cxnLst/>
                <a:rect r="r" b="b" t="t" l="l"/>
                <a:pathLst>
                  <a:path h="2959193" w="5669978">
                    <a:moveTo>
                      <a:pt x="0" y="0"/>
                    </a:moveTo>
                    <a:lnTo>
                      <a:pt x="5669978" y="0"/>
                    </a:lnTo>
                    <a:lnTo>
                      <a:pt x="5669978" y="2959193"/>
                    </a:lnTo>
                    <a:lnTo>
                      <a:pt x="0" y="2959193"/>
                    </a:lnTo>
                    <a:close/>
                  </a:path>
                </a:pathLst>
              </a:custGeom>
              <a:solidFill>
                <a:srgbClr val="121212"/>
              </a:solidFill>
            </p:spPr>
          </p:sp>
          <p:sp>
            <p:nvSpPr>
              <p:cNvPr name="Freeform 13" id="13"/>
              <p:cNvSpPr/>
              <p:nvPr/>
            </p:nvSpPr>
            <p:spPr>
              <a:xfrm flipH="false" flipV="false" rot="0">
                <a:off x="6350" y="6350"/>
                <a:ext cx="5669978" cy="2959193"/>
              </a:xfrm>
              <a:custGeom>
                <a:avLst/>
                <a:gdLst/>
                <a:ahLst/>
                <a:cxnLst/>
                <a:rect r="r" b="b" t="t" l="l"/>
                <a:pathLst>
                  <a:path h="2959193" w="5669978">
                    <a:moveTo>
                      <a:pt x="0" y="0"/>
                    </a:moveTo>
                    <a:lnTo>
                      <a:pt x="5669978" y="0"/>
                    </a:lnTo>
                    <a:lnTo>
                      <a:pt x="5669978" y="2959193"/>
                    </a:lnTo>
                    <a:lnTo>
                      <a:pt x="0" y="2959193"/>
                    </a:lnTo>
                    <a:close/>
                  </a:path>
                </a:pathLst>
              </a:custGeom>
              <a:solidFill>
                <a:srgbClr val="FFEC89"/>
              </a:solidFill>
            </p:spPr>
          </p:sp>
          <p:sp>
            <p:nvSpPr>
              <p:cNvPr name="Freeform 14" id="14"/>
              <p:cNvSpPr/>
              <p:nvPr/>
            </p:nvSpPr>
            <p:spPr>
              <a:xfrm flipH="false" flipV="false" rot="0">
                <a:off x="0" y="0"/>
                <a:ext cx="5682678" cy="2971893"/>
              </a:xfrm>
              <a:custGeom>
                <a:avLst/>
                <a:gdLst/>
                <a:ahLst/>
                <a:cxnLst/>
                <a:rect r="r" b="b" t="t" l="l"/>
                <a:pathLst>
                  <a:path h="2971893" w="5682678">
                    <a:moveTo>
                      <a:pt x="5682678" y="2971893"/>
                    </a:moveTo>
                    <a:lnTo>
                      <a:pt x="0" y="2971893"/>
                    </a:lnTo>
                    <a:lnTo>
                      <a:pt x="0" y="0"/>
                    </a:lnTo>
                    <a:lnTo>
                      <a:pt x="5682678" y="0"/>
                    </a:lnTo>
                    <a:lnTo>
                      <a:pt x="5682678" y="2971893"/>
                    </a:lnTo>
                    <a:close/>
                    <a:moveTo>
                      <a:pt x="12700" y="2959193"/>
                    </a:moveTo>
                    <a:lnTo>
                      <a:pt x="5669978" y="2959193"/>
                    </a:lnTo>
                    <a:lnTo>
                      <a:pt x="5669978" y="12700"/>
                    </a:lnTo>
                    <a:lnTo>
                      <a:pt x="12700" y="12700"/>
                    </a:lnTo>
                    <a:lnTo>
                      <a:pt x="12700" y="2959193"/>
                    </a:lnTo>
                    <a:close/>
                  </a:path>
                </a:pathLst>
              </a:custGeom>
              <a:solidFill>
                <a:srgbClr val="121212"/>
              </a:solidFill>
            </p:spPr>
          </p:sp>
        </p:grpSp>
        <p:sp>
          <p:nvSpPr>
            <p:cNvPr name="TextBox 15" id="15"/>
            <p:cNvSpPr txBox="true"/>
            <p:nvPr/>
          </p:nvSpPr>
          <p:spPr>
            <a:xfrm rot="0">
              <a:off x="861321" y="614802"/>
              <a:ext cx="12059519" cy="5942792"/>
            </a:xfrm>
            <a:prstGeom prst="rect">
              <a:avLst/>
            </a:prstGeom>
          </p:spPr>
          <p:txBody>
            <a:bodyPr anchor="t" rtlCol="false" tIns="0" lIns="0" bIns="0" rIns="0">
              <a:spAutoFit/>
            </a:bodyPr>
            <a:lstStyle/>
            <a:p>
              <a:pPr algn="ctr">
                <a:lnSpc>
                  <a:spcPts val="4016"/>
                </a:lnSpc>
              </a:pPr>
              <a:r>
                <a:rPr lang="en-US" sz="2869">
                  <a:solidFill>
                    <a:srgbClr val="004AAD"/>
                  </a:solidFill>
                  <a:latin typeface="Cloud Soft"/>
                </a:rPr>
                <a:t>SELECT</a:t>
              </a:r>
              <a:r>
                <a:rPr lang="en-US" sz="2869">
                  <a:solidFill>
                    <a:srgbClr val="000000"/>
                  </a:solidFill>
                  <a:latin typeface="Cloud Soft"/>
                </a:rPr>
                <a:t> c.FirstName, c.LastName, c.Country, </a:t>
              </a:r>
              <a:r>
                <a:rPr lang="en-US" sz="2869">
                  <a:solidFill>
                    <a:srgbClr val="004AAD"/>
                  </a:solidFill>
                  <a:latin typeface="Cloud Soft"/>
                </a:rPr>
                <a:t>SUM</a:t>
              </a:r>
              <a:r>
                <a:rPr lang="en-US" sz="2869">
                  <a:solidFill>
                    <a:srgbClr val="000000"/>
                  </a:solidFill>
                  <a:latin typeface="Cloud Soft"/>
                </a:rPr>
                <a:t>(i.total) AS total_spent</a:t>
              </a:r>
            </a:p>
            <a:p>
              <a:pPr algn="ctr">
                <a:lnSpc>
                  <a:spcPts val="4016"/>
                </a:lnSpc>
              </a:pPr>
              <a:r>
                <a:rPr lang="en-US" sz="2869">
                  <a:solidFill>
                    <a:srgbClr val="004AAD"/>
                  </a:solidFill>
                  <a:latin typeface="Cloud Soft"/>
                </a:rPr>
                <a:t>FROM</a:t>
              </a:r>
              <a:r>
                <a:rPr lang="en-US" sz="2869">
                  <a:solidFill>
                    <a:srgbClr val="000000"/>
                  </a:solidFill>
                  <a:latin typeface="Cloud Soft"/>
                </a:rPr>
                <a:t> customer c</a:t>
              </a:r>
            </a:p>
            <a:p>
              <a:pPr algn="ctr">
                <a:lnSpc>
                  <a:spcPts val="4016"/>
                </a:lnSpc>
              </a:pPr>
              <a:r>
                <a:rPr lang="en-US" sz="2869">
                  <a:solidFill>
                    <a:srgbClr val="004AAD"/>
                  </a:solidFill>
                  <a:latin typeface="Cloud Soft"/>
                </a:rPr>
                <a:t>INNER JOIN</a:t>
              </a:r>
              <a:r>
                <a:rPr lang="en-US" sz="2869">
                  <a:solidFill>
                    <a:srgbClr val="000000"/>
                  </a:solidFill>
                  <a:latin typeface="Cloud Soft"/>
                </a:rPr>
                <a:t> invoice i </a:t>
              </a:r>
              <a:r>
                <a:rPr lang="en-US" sz="2869">
                  <a:solidFill>
                    <a:srgbClr val="004AAD"/>
                  </a:solidFill>
                  <a:latin typeface="Cloud Soft"/>
                </a:rPr>
                <a:t>ON</a:t>
              </a:r>
              <a:r>
                <a:rPr lang="en-US" sz="2869">
                  <a:solidFill>
                    <a:srgbClr val="000000"/>
                  </a:solidFill>
                  <a:latin typeface="Cloud Soft"/>
                </a:rPr>
                <a:t> c.CustomerId = i.CustomerId</a:t>
              </a:r>
            </a:p>
            <a:p>
              <a:pPr algn="ctr">
                <a:lnSpc>
                  <a:spcPts val="4016"/>
                </a:lnSpc>
              </a:pPr>
              <a:r>
                <a:rPr lang="en-US" sz="2869">
                  <a:solidFill>
                    <a:srgbClr val="004AAD"/>
                  </a:solidFill>
                  <a:latin typeface="Cloud Soft"/>
                </a:rPr>
                <a:t>WHERE</a:t>
              </a:r>
              <a:r>
                <a:rPr lang="en-US" sz="2869">
                  <a:solidFill>
                    <a:srgbClr val="000000"/>
                  </a:solidFill>
                  <a:latin typeface="Cloud Soft"/>
                </a:rPr>
                <a:t> c.Country = 'USA'</a:t>
              </a:r>
            </a:p>
            <a:p>
              <a:pPr algn="ctr">
                <a:lnSpc>
                  <a:spcPts val="4016"/>
                </a:lnSpc>
              </a:pPr>
              <a:r>
                <a:rPr lang="en-US" sz="2869">
                  <a:solidFill>
                    <a:srgbClr val="004AAD"/>
                  </a:solidFill>
                  <a:latin typeface="Cloud Soft"/>
                </a:rPr>
                <a:t>GROUP BY</a:t>
              </a:r>
              <a:r>
                <a:rPr lang="en-US" sz="2869">
                  <a:solidFill>
                    <a:srgbClr val="000000"/>
                  </a:solidFill>
                  <a:latin typeface="Cloud Soft"/>
                </a:rPr>
                <a:t> c.FirstName, c.LastName, c.Country</a:t>
              </a:r>
            </a:p>
            <a:p>
              <a:pPr algn="ctr">
                <a:lnSpc>
                  <a:spcPts val="4016"/>
                </a:lnSpc>
              </a:pPr>
              <a:r>
                <a:rPr lang="en-US" sz="2869">
                  <a:solidFill>
                    <a:srgbClr val="004AAD"/>
                  </a:solidFill>
                  <a:latin typeface="Cloud Soft"/>
                </a:rPr>
                <a:t>ORDER BY</a:t>
              </a:r>
              <a:r>
                <a:rPr lang="en-US" sz="2869">
                  <a:solidFill>
                    <a:srgbClr val="000000"/>
                  </a:solidFill>
                  <a:latin typeface="Cloud Soft"/>
                </a:rPr>
                <a:t> total_spent DESC</a:t>
              </a:r>
            </a:p>
            <a:p>
              <a:pPr algn="ctr">
                <a:lnSpc>
                  <a:spcPts val="4016"/>
                </a:lnSpc>
              </a:pPr>
              <a:r>
                <a:rPr lang="en-US" sz="2869">
                  <a:solidFill>
                    <a:srgbClr val="004AAD"/>
                  </a:solidFill>
                  <a:latin typeface="Cloud Soft"/>
                </a:rPr>
                <a:t>LIMIT</a:t>
              </a:r>
              <a:r>
                <a:rPr lang="en-US" sz="2869">
                  <a:solidFill>
                    <a:srgbClr val="000000"/>
                  </a:solidFill>
                  <a:latin typeface="Cloud Soft"/>
                </a:rPr>
                <a:t> 1;</a:t>
              </a:r>
            </a:p>
            <a:p>
              <a:pPr algn="ctr">
                <a:lnSpc>
                  <a:spcPts val="3400"/>
                </a:lnSpc>
              </a:pPr>
            </a:p>
          </p:txBody>
        </p:sp>
      </p:grpSp>
      <p:sp>
        <p:nvSpPr>
          <p:cNvPr name="Freeform 16" id="16"/>
          <p:cNvSpPr/>
          <p:nvPr/>
        </p:nvSpPr>
        <p:spPr>
          <a:xfrm flipH="false" flipV="false" rot="0">
            <a:off x="15899822" y="5365115"/>
            <a:ext cx="1540581" cy="515394"/>
          </a:xfrm>
          <a:custGeom>
            <a:avLst/>
            <a:gdLst/>
            <a:ahLst/>
            <a:cxnLst/>
            <a:rect r="r" b="b" t="t" l="l"/>
            <a:pathLst>
              <a:path h="515394" w="1540581">
                <a:moveTo>
                  <a:pt x="0" y="0"/>
                </a:moveTo>
                <a:lnTo>
                  <a:pt x="1540581" y="0"/>
                </a:lnTo>
                <a:lnTo>
                  <a:pt x="1540581" y="515394"/>
                </a:lnTo>
                <a:lnTo>
                  <a:pt x="0" y="51539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7" id="17"/>
          <p:cNvGrpSpPr/>
          <p:nvPr/>
        </p:nvGrpSpPr>
        <p:grpSpPr>
          <a:xfrm rot="0">
            <a:off x="6233242" y="3774677"/>
            <a:ext cx="2702444" cy="1829840"/>
            <a:chOff x="0" y="0"/>
            <a:chExt cx="3603259" cy="2439787"/>
          </a:xfrm>
        </p:grpSpPr>
        <p:grpSp>
          <p:nvGrpSpPr>
            <p:cNvPr name="Group 18" id="18"/>
            <p:cNvGrpSpPr/>
            <p:nvPr/>
          </p:nvGrpSpPr>
          <p:grpSpPr>
            <a:xfrm rot="0">
              <a:off x="0" y="0"/>
              <a:ext cx="3603259" cy="2439787"/>
              <a:chOff x="0" y="0"/>
              <a:chExt cx="1017888" cy="689218"/>
            </a:xfrm>
          </p:grpSpPr>
          <p:sp>
            <p:nvSpPr>
              <p:cNvPr name="Freeform 19" id="19"/>
              <p:cNvSpPr/>
              <p:nvPr/>
            </p:nvSpPr>
            <p:spPr>
              <a:xfrm flipH="false" flipV="false" rot="0">
                <a:off x="48260" y="4826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121212"/>
              </a:solidFill>
            </p:spPr>
          </p:sp>
          <p:sp>
            <p:nvSpPr>
              <p:cNvPr name="Freeform 20" id="20"/>
              <p:cNvSpPr/>
              <p:nvPr/>
            </p:nvSpPr>
            <p:spPr>
              <a:xfrm flipH="false" flipV="false" rot="0">
                <a:off x="6350" y="6350"/>
                <a:ext cx="969628" cy="640958"/>
              </a:xfrm>
              <a:custGeom>
                <a:avLst/>
                <a:gdLst/>
                <a:ahLst/>
                <a:cxnLst/>
                <a:rect r="r" b="b" t="t" l="l"/>
                <a:pathLst>
                  <a:path h="640958" w="969628">
                    <a:moveTo>
                      <a:pt x="0" y="0"/>
                    </a:moveTo>
                    <a:lnTo>
                      <a:pt x="969628" y="0"/>
                    </a:lnTo>
                    <a:lnTo>
                      <a:pt x="969628" y="640958"/>
                    </a:lnTo>
                    <a:lnTo>
                      <a:pt x="0" y="640958"/>
                    </a:lnTo>
                    <a:close/>
                  </a:path>
                </a:pathLst>
              </a:custGeom>
              <a:solidFill>
                <a:srgbClr val="97C1FA"/>
              </a:solidFill>
            </p:spPr>
          </p:sp>
          <p:sp>
            <p:nvSpPr>
              <p:cNvPr name="Freeform 21" id="21"/>
              <p:cNvSpPr/>
              <p:nvPr/>
            </p:nvSpPr>
            <p:spPr>
              <a:xfrm flipH="false" flipV="false" rot="0">
                <a:off x="0" y="0"/>
                <a:ext cx="982328" cy="653658"/>
              </a:xfrm>
              <a:custGeom>
                <a:avLst/>
                <a:gdLst/>
                <a:ahLst/>
                <a:cxnLst/>
                <a:rect r="r" b="b" t="t" l="l"/>
                <a:pathLst>
                  <a:path h="653658" w="982328">
                    <a:moveTo>
                      <a:pt x="982328" y="653658"/>
                    </a:moveTo>
                    <a:lnTo>
                      <a:pt x="0" y="653658"/>
                    </a:lnTo>
                    <a:lnTo>
                      <a:pt x="0" y="0"/>
                    </a:lnTo>
                    <a:lnTo>
                      <a:pt x="982328" y="0"/>
                    </a:lnTo>
                    <a:lnTo>
                      <a:pt x="982328" y="653658"/>
                    </a:lnTo>
                    <a:close/>
                    <a:moveTo>
                      <a:pt x="12700" y="640958"/>
                    </a:moveTo>
                    <a:lnTo>
                      <a:pt x="969628" y="640958"/>
                    </a:lnTo>
                    <a:lnTo>
                      <a:pt x="969628" y="12700"/>
                    </a:lnTo>
                    <a:lnTo>
                      <a:pt x="12700" y="12700"/>
                    </a:lnTo>
                    <a:lnTo>
                      <a:pt x="12700" y="640958"/>
                    </a:lnTo>
                    <a:close/>
                  </a:path>
                </a:pathLst>
              </a:custGeom>
              <a:solidFill>
                <a:srgbClr val="121212"/>
              </a:solidFill>
            </p:spPr>
          </p:sp>
        </p:grpSp>
        <p:sp>
          <p:nvSpPr>
            <p:cNvPr name="TextBox 22" id="22"/>
            <p:cNvSpPr txBox="true"/>
            <p:nvPr/>
          </p:nvSpPr>
          <p:spPr>
            <a:xfrm rot="0">
              <a:off x="225187" y="716593"/>
              <a:ext cx="3152885" cy="920876"/>
            </a:xfrm>
            <a:prstGeom prst="rect">
              <a:avLst/>
            </a:prstGeom>
          </p:spPr>
          <p:txBody>
            <a:bodyPr anchor="t" rtlCol="false" tIns="0" lIns="0" bIns="0" rIns="0">
              <a:spAutoFit/>
            </a:bodyPr>
            <a:lstStyle/>
            <a:p>
              <a:pPr algn="ctr">
                <a:lnSpc>
                  <a:spcPts val="5777"/>
                </a:lnSpc>
              </a:pPr>
              <a:r>
                <a:rPr lang="en-US" sz="4127">
                  <a:solidFill>
                    <a:srgbClr val="121212"/>
                  </a:solidFill>
                  <a:latin typeface="Barriecito"/>
                </a:rPr>
                <a:t>Output</a:t>
              </a:r>
            </a:p>
          </p:txBody>
        </p:sp>
      </p:grpSp>
      <p:sp>
        <p:nvSpPr>
          <p:cNvPr name="Freeform 23" id="23"/>
          <p:cNvSpPr/>
          <p:nvPr/>
        </p:nvSpPr>
        <p:spPr>
          <a:xfrm flipH="false" flipV="false" rot="420746">
            <a:off x="17426237" y="3797960"/>
            <a:ext cx="404442" cy="375763"/>
          </a:xfrm>
          <a:custGeom>
            <a:avLst/>
            <a:gdLst/>
            <a:ahLst/>
            <a:cxnLst/>
            <a:rect r="r" b="b" t="t" l="l"/>
            <a:pathLst>
              <a:path h="375763" w="404442">
                <a:moveTo>
                  <a:pt x="0" y="0"/>
                </a:moveTo>
                <a:lnTo>
                  <a:pt x="404442" y="0"/>
                </a:lnTo>
                <a:lnTo>
                  <a:pt x="404442" y="375763"/>
                </a:lnTo>
                <a:lnTo>
                  <a:pt x="0" y="3757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4" id="24"/>
          <p:cNvGrpSpPr/>
          <p:nvPr/>
        </p:nvGrpSpPr>
        <p:grpSpPr>
          <a:xfrm rot="0">
            <a:off x="42149" y="-3270"/>
            <a:ext cx="4230015" cy="1796313"/>
            <a:chOff x="0" y="0"/>
            <a:chExt cx="5640020" cy="2395085"/>
          </a:xfrm>
        </p:grpSpPr>
        <p:sp>
          <p:nvSpPr>
            <p:cNvPr name="Freeform 25" id="25"/>
            <p:cNvSpPr/>
            <p:nvPr/>
          </p:nvSpPr>
          <p:spPr>
            <a:xfrm flipH="false" flipV="false" rot="0">
              <a:off x="0" y="0"/>
              <a:ext cx="5640020" cy="2293485"/>
            </a:xfrm>
            <a:custGeom>
              <a:avLst/>
              <a:gdLst/>
              <a:ahLst/>
              <a:cxnLst/>
              <a:rect r="r" b="b" t="t" l="l"/>
              <a:pathLst>
                <a:path h="2293485" w="5640020">
                  <a:moveTo>
                    <a:pt x="0" y="0"/>
                  </a:moveTo>
                  <a:lnTo>
                    <a:pt x="5640020" y="0"/>
                  </a:lnTo>
                  <a:lnTo>
                    <a:pt x="5640020" y="2293485"/>
                  </a:lnTo>
                  <a:lnTo>
                    <a:pt x="0" y="2293485"/>
                  </a:lnTo>
                  <a:close/>
                </a:path>
              </a:pathLst>
            </a:custGeom>
            <a:solidFill>
              <a:srgbClr val="FFFAF2"/>
            </a:solidFill>
          </p:spPr>
        </p:sp>
        <p:sp>
          <p:nvSpPr>
            <p:cNvPr name="Freeform 26" id="26"/>
            <p:cNvSpPr/>
            <p:nvPr/>
          </p:nvSpPr>
          <p:spPr>
            <a:xfrm flipH="false" flipV="false" rot="0">
              <a:off x="0" y="0"/>
              <a:ext cx="5640020" cy="2395085"/>
            </a:xfrm>
            <a:custGeom>
              <a:avLst/>
              <a:gdLst/>
              <a:ahLst/>
              <a:cxnLst/>
              <a:rect r="r" b="b" t="t" l="l"/>
              <a:pathLst>
                <a:path h="2395085" w="5640020">
                  <a:moveTo>
                    <a:pt x="0" y="2293485"/>
                  </a:moveTo>
                  <a:lnTo>
                    <a:pt x="5640020" y="2293485"/>
                  </a:lnTo>
                  <a:lnTo>
                    <a:pt x="5513020" y="2395085"/>
                  </a:lnTo>
                  <a:cubicBezTo>
                    <a:pt x="5513020" y="2395085"/>
                    <a:pt x="4522420" y="2318885"/>
                    <a:pt x="4420820" y="2318885"/>
                  </a:cubicBezTo>
                  <a:lnTo>
                    <a:pt x="1219200" y="2318885"/>
                  </a:lnTo>
                  <a:cubicBezTo>
                    <a:pt x="1117600" y="2318885"/>
                    <a:pt x="127000" y="2395085"/>
                    <a:pt x="127000" y="2395085"/>
                  </a:cubicBezTo>
                  <a:lnTo>
                    <a:pt x="0" y="2293485"/>
                  </a:lnTo>
                  <a:lnTo>
                    <a:pt x="0" y="0"/>
                  </a:lnTo>
                  <a:lnTo>
                    <a:pt x="5640020" y="0"/>
                  </a:lnTo>
                  <a:lnTo>
                    <a:pt x="5640020" y="2293485"/>
                  </a:lnTo>
                  <a:lnTo>
                    <a:pt x="12700" y="2293485"/>
                  </a:lnTo>
                  <a:lnTo>
                    <a:pt x="12700" y="2280785"/>
                  </a:lnTo>
                  <a:lnTo>
                    <a:pt x="5627320" y="2280785"/>
                  </a:lnTo>
                  <a:lnTo>
                    <a:pt x="5627320" y="12700"/>
                  </a:lnTo>
                  <a:lnTo>
                    <a:pt x="12700" y="12700"/>
                  </a:lnTo>
                  <a:lnTo>
                    <a:pt x="12700" y="2293485"/>
                  </a:lnTo>
                </a:path>
              </a:pathLst>
            </a:custGeom>
            <a:solidFill>
              <a:srgbClr val="394C60">
                <a:alpha val="9804"/>
              </a:srgbClr>
            </a:solidFill>
          </p:spPr>
        </p:sp>
        <p:sp>
          <p:nvSpPr>
            <p:cNvPr name="TextBox 27" id="27"/>
            <p:cNvSpPr txBox="true"/>
            <p:nvPr/>
          </p:nvSpPr>
          <p:spPr>
            <a:xfrm>
              <a:off x="0" y="-114300"/>
              <a:ext cx="5640020" cy="1950585"/>
            </a:xfrm>
            <a:prstGeom prst="rect">
              <a:avLst/>
            </a:prstGeom>
          </p:spPr>
          <p:txBody>
            <a:bodyPr anchor="t" rtlCol="false" tIns="203200" lIns="203200" bIns="203200" rIns="203200"/>
            <a:lstStyle/>
            <a:p>
              <a:pPr>
                <a:lnSpc>
                  <a:spcPts val="6719"/>
                </a:lnSpc>
              </a:pPr>
              <a:r>
                <a:rPr lang="en-US" sz="4799">
                  <a:solidFill>
                    <a:srgbClr val="000000"/>
                  </a:solidFill>
                  <a:latin typeface="Arimo"/>
                </a:rPr>
                <a:t>MODERATE</a:t>
              </a:r>
            </a:p>
          </p:txBody>
        </p:sp>
      </p:grpSp>
      <p:sp>
        <p:nvSpPr>
          <p:cNvPr name="Freeform 28" id="28"/>
          <p:cNvSpPr/>
          <p:nvPr/>
        </p:nvSpPr>
        <p:spPr>
          <a:xfrm flipH="false" flipV="false" rot="0">
            <a:off x="6553990" y="5622812"/>
            <a:ext cx="11298113" cy="4510761"/>
          </a:xfrm>
          <a:custGeom>
            <a:avLst/>
            <a:gdLst/>
            <a:ahLst/>
            <a:cxnLst/>
            <a:rect r="r" b="b" t="t" l="l"/>
            <a:pathLst>
              <a:path h="4510761" w="11298113">
                <a:moveTo>
                  <a:pt x="0" y="0"/>
                </a:moveTo>
                <a:lnTo>
                  <a:pt x="11298114" y="0"/>
                </a:lnTo>
                <a:lnTo>
                  <a:pt x="11298114" y="4510761"/>
                </a:lnTo>
                <a:lnTo>
                  <a:pt x="0" y="4510761"/>
                </a:lnTo>
                <a:lnTo>
                  <a:pt x="0" y="0"/>
                </a:lnTo>
                <a:close/>
              </a:path>
            </a:pathLst>
          </a:custGeom>
          <a:blipFill>
            <a:blip r:embed="rId14"/>
            <a:stretch>
              <a:fillRect l="0" t="0" r="0" b="0"/>
            </a:stretch>
          </a:blipFill>
        </p:spPr>
      </p:sp>
      <p:sp>
        <p:nvSpPr>
          <p:cNvPr name="TextBox 29" id="29"/>
          <p:cNvSpPr txBox="true"/>
          <p:nvPr/>
        </p:nvSpPr>
        <p:spPr>
          <a:xfrm rot="0">
            <a:off x="42149" y="2657732"/>
            <a:ext cx="6191093" cy="6417650"/>
          </a:xfrm>
          <a:prstGeom prst="rect">
            <a:avLst/>
          </a:prstGeom>
        </p:spPr>
        <p:txBody>
          <a:bodyPr anchor="t" rtlCol="false" tIns="0" lIns="0" bIns="0" rIns="0">
            <a:spAutoFit/>
          </a:bodyPr>
          <a:lstStyle/>
          <a:p>
            <a:pPr algn="ctr">
              <a:lnSpc>
                <a:spcPts val="7234"/>
              </a:lnSpc>
            </a:pPr>
            <a:r>
              <a:rPr lang="en-US" sz="6576">
                <a:solidFill>
                  <a:srgbClr val="2D65B2"/>
                </a:solidFill>
                <a:latin typeface="Shrikhand"/>
              </a:rPr>
              <a:t>Find the customer from the USA who has spent the most on purchases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DAGDtf56IVg</dc:identifier>
  <dcterms:modified xsi:type="dcterms:W3CDTF">2011-08-01T06:04:30Z</dcterms:modified>
  <cp:revision>1</cp:revision>
  <dc:title>K-Pop</dc:title>
</cp:coreProperties>
</file>